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18"/>
  </p:notesMasterIdLst>
  <p:sldIdLst>
    <p:sldId id="271" r:id="rId2"/>
    <p:sldId id="272" r:id="rId3"/>
    <p:sldId id="279" r:id="rId4"/>
    <p:sldId id="273" r:id="rId5"/>
    <p:sldId id="274" r:id="rId6"/>
    <p:sldId id="267" r:id="rId7"/>
    <p:sldId id="269" r:id="rId8"/>
    <p:sldId id="359" r:id="rId9"/>
    <p:sldId id="298" r:id="rId10"/>
    <p:sldId id="299" r:id="rId11"/>
    <p:sldId id="300" r:id="rId12"/>
    <p:sldId id="301" r:id="rId13"/>
    <p:sldId id="302" r:id="rId14"/>
    <p:sldId id="303" r:id="rId15"/>
    <p:sldId id="304" r:id="rId16"/>
    <p:sldId id="305" r:id="rId17"/>
    <p:sldId id="306" r:id="rId18"/>
    <p:sldId id="307" r:id="rId19"/>
    <p:sldId id="367" r:id="rId20"/>
    <p:sldId id="312" r:id="rId21"/>
    <p:sldId id="314" r:id="rId22"/>
    <p:sldId id="332" r:id="rId23"/>
    <p:sldId id="335" r:id="rId24"/>
    <p:sldId id="333" r:id="rId25"/>
    <p:sldId id="361" r:id="rId26"/>
    <p:sldId id="324" r:id="rId27"/>
    <p:sldId id="325" r:id="rId28"/>
    <p:sldId id="326" r:id="rId29"/>
    <p:sldId id="327" r:id="rId30"/>
    <p:sldId id="328" r:id="rId31"/>
    <p:sldId id="365" r:id="rId32"/>
    <p:sldId id="330" r:id="rId33"/>
    <p:sldId id="364" r:id="rId34"/>
    <p:sldId id="347" r:id="rId35"/>
    <p:sldId id="348" r:id="rId36"/>
    <p:sldId id="349" r:id="rId37"/>
    <p:sldId id="351" r:id="rId38"/>
    <p:sldId id="374" r:id="rId39"/>
    <p:sldId id="376" r:id="rId40"/>
    <p:sldId id="482" r:id="rId41"/>
    <p:sldId id="481" r:id="rId42"/>
    <p:sldId id="413" r:id="rId43"/>
    <p:sldId id="417" r:id="rId44"/>
    <p:sldId id="496" r:id="rId45"/>
    <p:sldId id="418" r:id="rId46"/>
    <p:sldId id="419" r:id="rId47"/>
    <p:sldId id="420" r:id="rId48"/>
    <p:sldId id="422" r:id="rId49"/>
    <p:sldId id="360" r:id="rId50"/>
    <p:sldId id="384" r:id="rId51"/>
    <p:sldId id="322" r:id="rId52"/>
    <p:sldId id="323" r:id="rId53"/>
    <p:sldId id="474" r:id="rId54"/>
    <p:sldId id="473" r:id="rId55"/>
    <p:sldId id="475" r:id="rId56"/>
    <p:sldId id="476" r:id="rId57"/>
    <p:sldId id="477" r:id="rId58"/>
    <p:sldId id="478" r:id="rId59"/>
    <p:sldId id="479" r:id="rId60"/>
    <p:sldId id="566" r:id="rId61"/>
    <p:sldId id="538" r:id="rId62"/>
    <p:sldId id="537" r:id="rId63"/>
    <p:sldId id="548" r:id="rId64"/>
    <p:sldId id="489" r:id="rId65"/>
    <p:sldId id="539" r:id="rId66"/>
    <p:sldId id="540" r:id="rId67"/>
    <p:sldId id="542" r:id="rId68"/>
    <p:sldId id="544" r:id="rId69"/>
    <p:sldId id="545" r:id="rId70"/>
    <p:sldId id="546" r:id="rId71"/>
    <p:sldId id="569" r:id="rId72"/>
    <p:sldId id="486" r:id="rId73"/>
    <p:sldId id="385" r:id="rId74"/>
    <p:sldId id="386" r:id="rId75"/>
    <p:sldId id="387" r:id="rId76"/>
    <p:sldId id="424" r:id="rId77"/>
    <p:sldId id="425" r:id="rId78"/>
    <p:sldId id="427" r:id="rId79"/>
    <p:sldId id="428" r:id="rId80"/>
    <p:sldId id="429" r:id="rId81"/>
    <p:sldId id="549" r:id="rId82"/>
    <p:sldId id="500" r:id="rId83"/>
    <p:sldId id="570" r:id="rId84"/>
    <p:sldId id="550" r:id="rId85"/>
    <p:sldId id="510" r:id="rId86"/>
    <p:sldId id="579" r:id="rId87"/>
    <p:sldId id="565" r:id="rId88"/>
    <p:sldId id="512" r:id="rId89"/>
    <p:sldId id="520" r:id="rId90"/>
    <p:sldId id="521" r:id="rId91"/>
    <p:sldId id="523" r:id="rId92"/>
    <p:sldId id="524" r:id="rId93"/>
    <p:sldId id="525" r:id="rId94"/>
    <p:sldId id="526" r:id="rId95"/>
    <p:sldId id="527" r:id="rId96"/>
    <p:sldId id="528" r:id="rId97"/>
    <p:sldId id="530" r:id="rId98"/>
    <p:sldId id="620" r:id="rId99"/>
    <p:sldId id="622" r:id="rId100"/>
    <p:sldId id="624" r:id="rId101"/>
    <p:sldId id="625" r:id="rId102"/>
    <p:sldId id="646" r:id="rId103"/>
    <p:sldId id="638" r:id="rId104"/>
    <p:sldId id="648" r:id="rId105"/>
    <p:sldId id="639" r:id="rId106"/>
    <p:sldId id="640" r:id="rId107"/>
    <p:sldId id="641" r:id="rId108"/>
    <p:sldId id="642" r:id="rId109"/>
    <p:sldId id="643" r:id="rId110"/>
    <p:sldId id="644" r:id="rId111"/>
    <p:sldId id="645" r:id="rId112"/>
    <p:sldId id="568" r:id="rId113"/>
    <p:sldId id="598" r:id="rId114"/>
    <p:sldId id="580" r:id="rId115"/>
    <p:sldId id="616" r:id="rId116"/>
    <p:sldId id="617"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7" autoAdjust="0"/>
    <p:restoredTop sz="94660"/>
  </p:normalViewPr>
  <p:slideViewPr>
    <p:cSldViewPr>
      <p:cViewPr varScale="1">
        <p:scale>
          <a:sx n="67" d="100"/>
          <a:sy n="67" d="100"/>
        </p:scale>
        <p:origin x="-1248"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523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8CE5A0-5E51-4ECC-AC97-B8D7F0F86990}" type="datetimeFigureOut">
              <a:rPr lang="en-US" smtClean="0"/>
              <a:pPr/>
              <a:t>14-Nov-14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66DC77-ADC6-4034-9972-7A8591BC2AE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401AAA9-E392-490B-8C8E-A16A2652CC0C}" type="slidenum">
              <a:rPr lang="en-US"/>
              <a:pPr/>
              <a:t>97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02B9222-9E74-44E3-8E09-D319F819A2A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3D04B2A-0974-42DD-A1B6-86426F1F762E}"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IN"/>
          </a:p>
        </p:txBody>
      </p:sp>
      <p:sp>
        <p:nvSpPr>
          <p:cNvPr id="6" name="Rectangle 5"/>
          <p:cNvSpPr>
            <a:spLocks noGrp="1" noChangeArrowheads="1"/>
          </p:cNvSpPr>
          <p:nvPr>
            <p:ph type="ftr" sz="quarter" idx="11"/>
          </p:nvPr>
        </p:nvSpPr>
        <p:spPr>
          <a:ln/>
        </p:spPr>
        <p:txBody>
          <a:bodyPr/>
          <a:lstStyle>
            <a:lvl1pPr>
              <a:defRPr/>
            </a:lvl1pPr>
          </a:lstStyle>
          <a:p>
            <a:pPr>
              <a:defRPr/>
            </a:pPr>
            <a:endParaRPr lang="en-IN"/>
          </a:p>
        </p:txBody>
      </p:sp>
      <p:sp>
        <p:nvSpPr>
          <p:cNvPr id="7" name="Rectangle 6"/>
          <p:cNvSpPr>
            <a:spLocks noGrp="1" noChangeArrowheads="1"/>
          </p:cNvSpPr>
          <p:nvPr>
            <p:ph type="sldNum" sz="quarter" idx="12"/>
          </p:nvPr>
        </p:nvSpPr>
        <p:spPr>
          <a:ln/>
        </p:spPr>
        <p:txBody>
          <a:bodyPr/>
          <a:lstStyle>
            <a:lvl1pPr>
              <a:defRPr/>
            </a:lvl1pPr>
          </a:lstStyle>
          <a:p>
            <a:pPr>
              <a:defRPr/>
            </a:pPr>
            <a:fld id="{466C9060-8678-46BD-B419-75BE22E5F9F3}"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14-Nov-14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14-Nov-14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14-Nov-14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14-Nov-14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14-Nov-14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http://www.nd.com/neurosolutions/products/images/FAQ_MLP.gif"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11.bin"/></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http://ulcar.uml.edu/~iag/CS/Neuron.gif"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Mathematical_optimization" TargetMode="External"/><Relationship Id="rId7" Type="http://schemas.openxmlformats.org/officeDocument/2006/relationships/hyperlink" Target="http://en.wikipedia.org/wiki/Local_maximum" TargetMode="External"/><Relationship Id="rId2" Type="http://schemas.openxmlformats.org/officeDocument/2006/relationships/hyperlink" Target="http://en.wikipedia.org/wiki/First-order_approximation" TargetMode="External"/><Relationship Id="rId1" Type="http://schemas.openxmlformats.org/officeDocument/2006/relationships/slideLayout" Target="../slideLayouts/slideLayout7.xml"/><Relationship Id="rId6" Type="http://schemas.openxmlformats.org/officeDocument/2006/relationships/hyperlink" Target="http://en.wikipedia.org/wiki/Gradient" TargetMode="External"/><Relationship Id="rId5" Type="http://schemas.openxmlformats.org/officeDocument/2006/relationships/hyperlink" Target="http://en.wikipedia.org/wiki/Local_minimum" TargetMode="External"/><Relationship Id="rId4" Type="http://schemas.openxmlformats.org/officeDocument/2006/relationships/hyperlink" Target="http://en.wikipedia.org/wiki/Algorith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http://ulcar.uml.edu/~iag/CS/Neuron.gif"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oleObject" Target="../embeddings/oleObject13.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oleObject" Target="../embeddings/oleObject16.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7.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p:txBody>
          <a:bodyPr>
            <a:normAutofit fontScale="90000"/>
          </a:bodyPr>
          <a:lstStyle/>
          <a:p>
            <a:pPr eaLnBrk="1" hangingPunct="1"/>
            <a:r>
              <a:rPr lang="en-US" sz="6000" b="1" dirty="0" smtClean="0"/>
              <a:t/>
            </a:r>
            <a:br>
              <a:rPr lang="en-US" sz="6000" b="1" dirty="0" smtClean="0"/>
            </a:br>
            <a:r>
              <a:rPr lang="en-US" sz="6000" b="1" dirty="0" smtClean="0"/>
              <a:t>ARTIFICIAL NEURAL NETWORKS</a:t>
            </a:r>
            <a:r>
              <a:rPr lang="en-US" sz="4000" dirty="0" smtClean="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0" y="-98425"/>
            <a:ext cx="8839200" cy="681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GB"/>
              <a:t>Adding Momentum</a:t>
            </a:r>
          </a:p>
        </p:txBody>
      </p:sp>
      <p:sp>
        <p:nvSpPr>
          <p:cNvPr id="245763" name="Rectangle 3"/>
          <p:cNvSpPr>
            <a:spLocks noGrp="1" noChangeArrowheads="1"/>
          </p:cNvSpPr>
          <p:nvPr>
            <p:ph type="body" idx="1"/>
          </p:nvPr>
        </p:nvSpPr>
        <p:spPr>
          <a:xfrm>
            <a:off x="914400" y="2362200"/>
            <a:ext cx="8229600" cy="4495800"/>
          </a:xfrm>
        </p:spPr>
        <p:txBody>
          <a:bodyPr>
            <a:normAutofit lnSpcReduction="10000"/>
          </a:bodyPr>
          <a:lstStyle/>
          <a:p>
            <a:pPr>
              <a:lnSpc>
                <a:spcPct val="90000"/>
              </a:lnSpc>
            </a:pPr>
            <a:r>
              <a:rPr lang="en-GB"/>
              <a:t>Imagine rolling a ball down a hill</a:t>
            </a:r>
          </a:p>
          <a:p>
            <a:pPr>
              <a:lnSpc>
                <a:spcPct val="90000"/>
              </a:lnSpc>
            </a:pPr>
            <a:endParaRPr lang="en-GB"/>
          </a:p>
          <a:p>
            <a:pPr>
              <a:lnSpc>
                <a:spcPct val="90000"/>
              </a:lnSpc>
            </a:pPr>
            <a:endParaRPr lang="en-GB"/>
          </a:p>
          <a:p>
            <a:pPr>
              <a:lnSpc>
                <a:spcPct val="90000"/>
              </a:lnSpc>
            </a:pPr>
            <a:endParaRPr lang="en-GB"/>
          </a:p>
          <a:p>
            <a:pPr>
              <a:lnSpc>
                <a:spcPct val="90000"/>
              </a:lnSpc>
            </a:pPr>
            <a:endParaRPr lang="en-GB"/>
          </a:p>
          <a:p>
            <a:pPr>
              <a:lnSpc>
                <a:spcPct val="90000"/>
              </a:lnSpc>
            </a:pPr>
            <a:endParaRPr lang="en-GB"/>
          </a:p>
          <a:p>
            <a:pPr>
              <a:lnSpc>
                <a:spcPct val="90000"/>
              </a:lnSpc>
            </a:pPr>
            <a:endParaRPr lang="en-GB"/>
          </a:p>
          <a:p>
            <a:pPr>
              <a:lnSpc>
                <a:spcPct val="90000"/>
              </a:lnSpc>
              <a:buFont typeface="Wingdings" pitchFamily="2" charset="2"/>
              <a:buNone/>
            </a:pPr>
            <a:r>
              <a:rPr lang="en-GB"/>
              <a:t> </a:t>
            </a:r>
          </a:p>
          <a:p>
            <a:pPr>
              <a:lnSpc>
                <a:spcPct val="90000"/>
              </a:lnSpc>
              <a:buFont typeface="Wingdings" pitchFamily="2" charset="2"/>
              <a:buNone/>
            </a:pPr>
            <a:r>
              <a:rPr lang="en-GB"/>
              <a:t>Without Momentum               With Momentum</a:t>
            </a:r>
          </a:p>
        </p:txBody>
      </p:sp>
      <p:sp>
        <p:nvSpPr>
          <p:cNvPr id="245764" name="Freeform 4"/>
          <p:cNvSpPr>
            <a:spLocks/>
          </p:cNvSpPr>
          <p:nvPr/>
        </p:nvSpPr>
        <p:spPr bwMode="auto">
          <a:xfrm>
            <a:off x="1844675" y="2971800"/>
            <a:ext cx="2041525" cy="2855913"/>
          </a:xfrm>
          <a:custGeom>
            <a:avLst/>
            <a:gdLst/>
            <a:ahLst/>
            <a:cxnLst>
              <a:cxn ang="0">
                <a:pos x="1286" y="8"/>
              </a:cxn>
              <a:cxn ang="0">
                <a:pos x="1255" y="0"/>
              </a:cxn>
              <a:cxn ang="0">
                <a:pos x="1010" y="8"/>
              </a:cxn>
              <a:cxn ang="0">
                <a:pos x="845" y="95"/>
              </a:cxn>
              <a:cxn ang="0">
                <a:pos x="758" y="197"/>
              </a:cxn>
              <a:cxn ang="0">
                <a:pos x="742" y="245"/>
              </a:cxn>
              <a:cxn ang="0">
                <a:pos x="726" y="308"/>
              </a:cxn>
              <a:cxn ang="0">
                <a:pos x="639" y="647"/>
              </a:cxn>
              <a:cxn ang="0">
                <a:pos x="584" y="702"/>
              </a:cxn>
              <a:cxn ang="0">
                <a:pos x="497" y="695"/>
              </a:cxn>
              <a:cxn ang="0">
                <a:pos x="450" y="679"/>
              </a:cxn>
              <a:cxn ang="0">
                <a:pos x="363" y="781"/>
              </a:cxn>
              <a:cxn ang="0">
                <a:pos x="340" y="852"/>
              </a:cxn>
              <a:cxn ang="0">
                <a:pos x="332" y="876"/>
              </a:cxn>
              <a:cxn ang="0">
                <a:pos x="332" y="1089"/>
              </a:cxn>
              <a:cxn ang="0">
                <a:pos x="308" y="1215"/>
              </a:cxn>
              <a:cxn ang="0">
                <a:pos x="300" y="1468"/>
              </a:cxn>
              <a:cxn ang="0">
                <a:pos x="261" y="1539"/>
              </a:cxn>
              <a:cxn ang="0">
                <a:pos x="198" y="1649"/>
              </a:cxn>
              <a:cxn ang="0">
                <a:pos x="87" y="1752"/>
              </a:cxn>
              <a:cxn ang="0">
                <a:pos x="0" y="1799"/>
              </a:cxn>
            </a:cxnLst>
            <a:rect l="0" t="0" r="r" b="b"/>
            <a:pathLst>
              <a:path w="1286" h="1799">
                <a:moveTo>
                  <a:pt x="1286" y="8"/>
                </a:moveTo>
                <a:cubicBezTo>
                  <a:pt x="1276" y="5"/>
                  <a:pt x="1266" y="0"/>
                  <a:pt x="1255" y="0"/>
                </a:cubicBezTo>
                <a:cubicBezTo>
                  <a:pt x="1173" y="0"/>
                  <a:pt x="1091" y="1"/>
                  <a:pt x="1010" y="8"/>
                </a:cubicBezTo>
                <a:cubicBezTo>
                  <a:pt x="945" y="13"/>
                  <a:pt x="901" y="75"/>
                  <a:pt x="845" y="95"/>
                </a:cubicBezTo>
                <a:cubicBezTo>
                  <a:pt x="802" y="137"/>
                  <a:pt x="789" y="153"/>
                  <a:pt x="758" y="197"/>
                </a:cubicBezTo>
                <a:cubicBezTo>
                  <a:pt x="753" y="213"/>
                  <a:pt x="746" y="229"/>
                  <a:pt x="742" y="245"/>
                </a:cubicBezTo>
                <a:cubicBezTo>
                  <a:pt x="737" y="266"/>
                  <a:pt x="726" y="308"/>
                  <a:pt x="726" y="308"/>
                </a:cubicBezTo>
                <a:cubicBezTo>
                  <a:pt x="718" y="496"/>
                  <a:pt x="737" y="521"/>
                  <a:pt x="639" y="647"/>
                </a:cubicBezTo>
                <a:cubicBezTo>
                  <a:pt x="594" y="705"/>
                  <a:pt x="630" y="688"/>
                  <a:pt x="584" y="702"/>
                </a:cubicBezTo>
                <a:cubicBezTo>
                  <a:pt x="555" y="700"/>
                  <a:pt x="526" y="700"/>
                  <a:pt x="497" y="695"/>
                </a:cubicBezTo>
                <a:cubicBezTo>
                  <a:pt x="481" y="692"/>
                  <a:pt x="450" y="679"/>
                  <a:pt x="450" y="679"/>
                </a:cubicBezTo>
                <a:cubicBezTo>
                  <a:pt x="381" y="696"/>
                  <a:pt x="382" y="719"/>
                  <a:pt x="363" y="781"/>
                </a:cubicBezTo>
                <a:cubicBezTo>
                  <a:pt x="356" y="805"/>
                  <a:pt x="348" y="828"/>
                  <a:pt x="340" y="852"/>
                </a:cubicBezTo>
                <a:cubicBezTo>
                  <a:pt x="337" y="860"/>
                  <a:pt x="332" y="876"/>
                  <a:pt x="332" y="876"/>
                </a:cubicBezTo>
                <a:cubicBezTo>
                  <a:pt x="314" y="1019"/>
                  <a:pt x="332" y="846"/>
                  <a:pt x="332" y="1089"/>
                </a:cubicBezTo>
                <a:cubicBezTo>
                  <a:pt x="332" y="1126"/>
                  <a:pt x="313" y="1178"/>
                  <a:pt x="308" y="1215"/>
                </a:cubicBezTo>
                <a:cubicBezTo>
                  <a:pt x="305" y="1299"/>
                  <a:pt x="305" y="1384"/>
                  <a:pt x="300" y="1468"/>
                </a:cubicBezTo>
                <a:cubicBezTo>
                  <a:pt x="299" y="1489"/>
                  <a:pt x="266" y="1532"/>
                  <a:pt x="261" y="1539"/>
                </a:cubicBezTo>
                <a:cubicBezTo>
                  <a:pt x="237" y="1576"/>
                  <a:pt x="225" y="1613"/>
                  <a:pt x="198" y="1649"/>
                </a:cubicBezTo>
                <a:cubicBezTo>
                  <a:pt x="180" y="1704"/>
                  <a:pt x="133" y="1727"/>
                  <a:pt x="87" y="1752"/>
                </a:cubicBezTo>
                <a:cubicBezTo>
                  <a:pt x="58" y="1768"/>
                  <a:pt x="34" y="1799"/>
                  <a:pt x="0" y="1799"/>
                </a:cubicBezTo>
              </a:path>
            </a:pathLst>
          </a:custGeom>
          <a:no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245765" name="Freeform 5"/>
          <p:cNvSpPr>
            <a:spLocks/>
          </p:cNvSpPr>
          <p:nvPr/>
        </p:nvSpPr>
        <p:spPr bwMode="auto">
          <a:xfrm>
            <a:off x="5807075" y="3048000"/>
            <a:ext cx="2041525" cy="2855913"/>
          </a:xfrm>
          <a:custGeom>
            <a:avLst/>
            <a:gdLst/>
            <a:ahLst/>
            <a:cxnLst>
              <a:cxn ang="0">
                <a:pos x="1286" y="8"/>
              </a:cxn>
              <a:cxn ang="0">
                <a:pos x="1255" y="0"/>
              </a:cxn>
              <a:cxn ang="0">
                <a:pos x="1010" y="8"/>
              </a:cxn>
              <a:cxn ang="0">
                <a:pos x="845" y="95"/>
              </a:cxn>
              <a:cxn ang="0">
                <a:pos x="758" y="197"/>
              </a:cxn>
              <a:cxn ang="0">
                <a:pos x="742" y="245"/>
              </a:cxn>
              <a:cxn ang="0">
                <a:pos x="726" y="308"/>
              </a:cxn>
              <a:cxn ang="0">
                <a:pos x="639" y="647"/>
              </a:cxn>
              <a:cxn ang="0">
                <a:pos x="584" y="702"/>
              </a:cxn>
              <a:cxn ang="0">
                <a:pos x="497" y="695"/>
              </a:cxn>
              <a:cxn ang="0">
                <a:pos x="450" y="679"/>
              </a:cxn>
              <a:cxn ang="0">
                <a:pos x="363" y="781"/>
              </a:cxn>
              <a:cxn ang="0">
                <a:pos x="340" y="852"/>
              </a:cxn>
              <a:cxn ang="0">
                <a:pos x="332" y="876"/>
              </a:cxn>
              <a:cxn ang="0">
                <a:pos x="332" y="1089"/>
              </a:cxn>
              <a:cxn ang="0">
                <a:pos x="308" y="1215"/>
              </a:cxn>
              <a:cxn ang="0">
                <a:pos x="300" y="1468"/>
              </a:cxn>
              <a:cxn ang="0">
                <a:pos x="261" y="1539"/>
              </a:cxn>
              <a:cxn ang="0">
                <a:pos x="198" y="1649"/>
              </a:cxn>
              <a:cxn ang="0">
                <a:pos x="87" y="1752"/>
              </a:cxn>
              <a:cxn ang="0">
                <a:pos x="0" y="1799"/>
              </a:cxn>
            </a:cxnLst>
            <a:rect l="0" t="0" r="r" b="b"/>
            <a:pathLst>
              <a:path w="1286" h="1799">
                <a:moveTo>
                  <a:pt x="1286" y="8"/>
                </a:moveTo>
                <a:cubicBezTo>
                  <a:pt x="1276" y="5"/>
                  <a:pt x="1266" y="0"/>
                  <a:pt x="1255" y="0"/>
                </a:cubicBezTo>
                <a:cubicBezTo>
                  <a:pt x="1173" y="0"/>
                  <a:pt x="1091" y="1"/>
                  <a:pt x="1010" y="8"/>
                </a:cubicBezTo>
                <a:cubicBezTo>
                  <a:pt x="945" y="13"/>
                  <a:pt x="901" y="75"/>
                  <a:pt x="845" y="95"/>
                </a:cubicBezTo>
                <a:cubicBezTo>
                  <a:pt x="802" y="137"/>
                  <a:pt x="789" y="153"/>
                  <a:pt x="758" y="197"/>
                </a:cubicBezTo>
                <a:cubicBezTo>
                  <a:pt x="753" y="213"/>
                  <a:pt x="746" y="229"/>
                  <a:pt x="742" y="245"/>
                </a:cubicBezTo>
                <a:cubicBezTo>
                  <a:pt x="737" y="266"/>
                  <a:pt x="726" y="308"/>
                  <a:pt x="726" y="308"/>
                </a:cubicBezTo>
                <a:cubicBezTo>
                  <a:pt x="718" y="496"/>
                  <a:pt x="737" y="521"/>
                  <a:pt x="639" y="647"/>
                </a:cubicBezTo>
                <a:cubicBezTo>
                  <a:pt x="594" y="705"/>
                  <a:pt x="630" y="688"/>
                  <a:pt x="584" y="702"/>
                </a:cubicBezTo>
                <a:cubicBezTo>
                  <a:pt x="555" y="700"/>
                  <a:pt x="526" y="700"/>
                  <a:pt x="497" y="695"/>
                </a:cubicBezTo>
                <a:cubicBezTo>
                  <a:pt x="481" y="692"/>
                  <a:pt x="450" y="679"/>
                  <a:pt x="450" y="679"/>
                </a:cubicBezTo>
                <a:cubicBezTo>
                  <a:pt x="381" y="696"/>
                  <a:pt x="382" y="719"/>
                  <a:pt x="363" y="781"/>
                </a:cubicBezTo>
                <a:cubicBezTo>
                  <a:pt x="356" y="805"/>
                  <a:pt x="348" y="828"/>
                  <a:pt x="340" y="852"/>
                </a:cubicBezTo>
                <a:cubicBezTo>
                  <a:pt x="337" y="860"/>
                  <a:pt x="332" y="876"/>
                  <a:pt x="332" y="876"/>
                </a:cubicBezTo>
                <a:cubicBezTo>
                  <a:pt x="314" y="1019"/>
                  <a:pt x="332" y="846"/>
                  <a:pt x="332" y="1089"/>
                </a:cubicBezTo>
                <a:cubicBezTo>
                  <a:pt x="332" y="1126"/>
                  <a:pt x="313" y="1178"/>
                  <a:pt x="308" y="1215"/>
                </a:cubicBezTo>
                <a:cubicBezTo>
                  <a:pt x="305" y="1299"/>
                  <a:pt x="305" y="1384"/>
                  <a:pt x="300" y="1468"/>
                </a:cubicBezTo>
                <a:cubicBezTo>
                  <a:pt x="299" y="1489"/>
                  <a:pt x="266" y="1532"/>
                  <a:pt x="261" y="1539"/>
                </a:cubicBezTo>
                <a:cubicBezTo>
                  <a:pt x="237" y="1576"/>
                  <a:pt x="225" y="1613"/>
                  <a:pt x="198" y="1649"/>
                </a:cubicBezTo>
                <a:cubicBezTo>
                  <a:pt x="180" y="1704"/>
                  <a:pt x="133" y="1727"/>
                  <a:pt x="87" y="1752"/>
                </a:cubicBezTo>
                <a:cubicBezTo>
                  <a:pt x="58" y="1768"/>
                  <a:pt x="34" y="1799"/>
                  <a:pt x="0" y="1799"/>
                </a:cubicBezTo>
              </a:path>
            </a:pathLst>
          </a:custGeom>
          <a:no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245766" name="Line 6"/>
          <p:cNvSpPr>
            <a:spLocks noChangeShapeType="1"/>
          </p:cNvSpPr>
          <p:nvPr/>
        </p:nvSpPr>
        <p:spPr bwMode="auto">
          <a:xfrm flipH="1">
            <a:off x="3708400" y="2895600"/>
            <a:ext cx="152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67" name="Line 7"/>
          <p:cNvSpPr>
            <a:spLocks noChangeShapeType="1"/>
          </p:cNvSpPr>
          <p:nvPr/>
        </p:nvSpPr>
        <p:spPr bwMode="auto">
          <a:xfrm flipH="1">
            <a:off x="3479800" y="2895600"/>
            <a:ext cx="152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68" name="Line 8"/>
          <p:cNvSpPr>
            <a:spLocks noChangeShapeType="1"/>
          </p:cNvSpPr>
          <p:nvPr/>
        </p:nvSpPr>
        <p:spPr bwMode="auto">
          <a:xfrm flipH="1">
            <a:off x="3327400" y="2895600"/>
            <a:ext cx="76200" cy="76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69" name="Line 9"/>
          <p:cNvSpPr>
            <a:spLocks noChangeShapeType="1"/>
          </p:cNvSpPr>
          <p:nvPr/>
        </p:nvSpPr>
        <p:spPr bwMode="auto">
          <a:xfrm flipH="1">
            <a:off x="3175000" y="2971800"/>
            <a:ext cx="76200" cy="76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0" name="Line 10"/>
          <p:cNvSpPr>
            <a:spLocks noChangeShapeType="1"/>
          </p:cNvSpPr>
          <p:nvPr/>
        </p:nvSpPr>
        <p:spPr bwMode="auto">
          <a:xfrm flipH="1">
            <a:off x="3022600" y="3048000"/>
            <a:ext cx="76200" cy="152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1" name="Line 11"/>
          <p:cNvSpPr>
            <a:spLocks noChangeShapeType="1"/>
          </p:cNvSpPr>
          <p:nvPr/>
        </p:nvSpPr>
        <p:spPr bwMode="auto">
          <a:xfrm>
            <a:off x="2946400" y="3276600"/>
            <a:ext cx="0" cy="152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2" name="Line 12"/>
          <p:cNvSpPr>
            <a:spLocks noChangeShapeType="1"/>
          </p:cNvSpPr>
          <p:nvPr/>
        </p:nvSpPr>
        <p:spPr bwMode="auto">
          <a:xfrm>
            <a:off x="2946400" y="3505200"/>
            <a:ext cx="0" cy="152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3" name="Line 13"/>
          <p:cNvSpPr>
            <a:spLocks noChangeShapeType="1"/>
          </p:cNvSpPr>
          <p:nvPr/>
        </p:nvSpPr>
        <p:spPr bwMode="auto">
          <a:xfrm flipH="1">
            <a:off x="2870200" y="3810000"/>
            <a:ext cx="76200" cy="76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4" name="Line 14"/>
          <p:cNvSpPr>
            <a:spLocks noChangeShapeType="1"/>
          </p:cNvSpPr>
          <p:nvPr/>
        </p:nvSpPr>
        <p:spPr bwMode="auto">
          <a:xfrm flipH="1">
            <a:off x="2794000" y="3962400"/>
            <a:ext cx="762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5" name="Line 15"/>
          <p:cNvSpPr>
            <a:spLocks noChangeShapeType="1"/>
          </p:cNvSpPr>
          <p:nvPr/>
        </p:nvSpPr>
        <p:spPr bwMode="auto">
          <a:xfrm flipH="1" flipV="1">
            <a:off x="2641600" y="3962400"/>
            <a:ext cx="76200" cy="76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79" name="Line 19"/>
          <p:cNvSpPr>
            <a:spLocks noChangeShapeType="1"/>
          </p:cNvSpPr>
          <p:nvPr/>
        </p:nvSpPr>
        <p:spPr bwMode="auto">
          <a:xfrm>
            <a:off x="1574800" y="3581400"/>
            <a:ext cx="8382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0" name="Text Box 20"/>
          <p:cNvSpPr txBox="1">
            <a:spLocks noChangeArrowheads="1"/>
          </p:cNvSpPr>
          <p:nvPr/>
        </p:nvSpPr>
        <p:spPr bwMode="auto">
          <a:xfrm>
            <a:off x="949325" y="3227388"/>
            <a:ext cx="1354138" cy="517525"/>
          </a:xfrm>
          <a:prstGeom prst="rect">
            <a:avLst/>
          </a:prstGeom>
          <a:noFill/>
          <a:ln w="9525">
            <a:noFill/>
            <a:miter lim="800000"/>
            <a:headEnd/>
            <a:tailEnd/>
          </a:ln>
          <a:effectLst/>
        </p:spPr>
        <p:txBody>
          <a:bodyPr wrap="none">
            <a:spAutoFit/>
          </a:bodyPr>
          <a:lstStyle/>
          <a:p>
            <a:r>
              <a:rPr lang="en-GB"/>
              <a:t>Gets stuck </a:t>
            </a:r>
          </a:p>
          <a:p>
            <a:r>
              <a:rPr lang="en-GB"/>
              <a:t>here</a:t>
            </a:r>
          </a:p>
        </p:txBody>
      </p:sp>
      <p:sp>
        <p:nvSpPr>
          <p:cNvPr id="245781" name="Line 21"/>
          <p:cNvSpPr>
            <a:spLocks noChangeShapeType="1"/>
          </p:cNvSpPr>
          <p:nvPr/>
        </p:nvSpPr>
        <p:spPr bwMode="auto">
          <a:xfrm flipH="1">
            <a:off x="7696200" y="2971800"/>
            <a:ext cx="152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2" name="Line 22"/>
          <p:cNvSpPr>
            <a:spLocks noChangeShapeType="1"/>
          </p:cNvSpPr>
          <p:nvPr/>
        </p:nvSpPr>
        <p:spPr bwMode="auto">
          <a:xfrm flipH="1">
            <a:off x="7467600" y="2971800"/>
            <a:ext cx="152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3" name="Line 23"/>
          <p:cNvSpPr>
            <a:spLocks noChangeShapeType="1"/>
          </p:cNvSpPr>
          <p:nvPr/>
        </p:nvSpPr>
        <p:spPr bwMode="auto">
          <a:xfrm flipH="1">
            <a:off x="7162800" y="2971800"/>
            <a:ext cx="228600" cy="152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4" name="Line 24"/>
          <p:cNvSpPr>
            <a:spLocks noChangeShapeType="1"/>
          </p:cNvSpPr>
          <p:nvPr/>
        </p:nvSpPr>
        <p:spPr bwMode="auto">
          <a:xfrm flipH="1">
            <a:off x="6858000" y="3200400"/>
            <a:ext cx="2286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5" name="Line 25"/>
          <p:cNvSpPr>
            <a:spLocks noChangeShapeType="1"/>
          </p:cNvSpPr>
          <p:nvPr/>
        </p:nvSpPr>
        <p:spPr bwMode="auto">
          <a:xfrm>
            <a:off x="6858000" y="3429000"/>
            <a:ext cx="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6" name="Line 26"/>
          <p:cNvSpPr>
            <a:spLocks noChangeShapeType="1"/>
          </p:cNvSpPr>
          <p:nvPr/>
        </p:nvSpPr>
        <p:spPr bwMode="auto">
          <a:xfrm flipH="1">
            <a:off x="6400800" y="3886200"/>
            <a:ext cx="3810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87" name="Line 27"/>
          <p:cNvSpPr>
            <a:spLocks noChangeShapeType="1"/>
          </p:cNvSpPr>
          <p:nvPr/>
        </p:nvSpPr>
        <p:spPr bwMode="auto">
          <a:xfrm flipH="1">
            <a:off x="6248400" y="4114800"/>
            <a:ext cx="76200" cy="685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245791" name="Line 31"/>
          <p:cNvSpPr>
            <a:spLocks noChangeShapeType="1"/>
          </p:cNvSpPr>
          <p:nvPr/>
        </p:nvSpPr>
        <p:spPr bwMode="auto">
          <a:xfrm>
            <a:off x="3733800" y="3048000"/>
            <a:ext cx="228600" cy="381000"/>
          </a:xfrm>
          <a:prstGeom prst="line">
            <a:avLst/>
          </a:prstGeom>
          <a:noFill/>
          <a:ln w="9525">
            <a:solidFill>
              <a:schemeClr val="tx1"/>
            </a:solidFill>
            <a:miter lim="800000"/>
            <a:headEnd/>
            <a:tailEnd/>
          </a:ln>
          <a:effectLst/>
        </p:spPr>
        <p:txBody>
          <a:bodyPr wrap="none"/>
          <a:lstStyle/>
          <a:p>
            <a:endParaRPr lang="en-US"/>
          </a:p>
        </p:txBody>
      </p:sp>
      <p:sp>
        <p:nvSpPr>
          <p:cNvPr id="245792" name="Line 32"/>
          <p:cNvSpPr>
            <a:spLocks noChangeShapeType="1"/>
          </p:cNvSpPr>
          <p:nvPr/>
        </p:nvSpPr>
        <p:spPr bwMode="auto">
          <a:xfrm>
            <a:off x="3581400" y="3048000"/>
            <a:ext cx="457200" cy="762000"/>
          </a:xfrm>
          <a:prstGeom prst="line">
            <a:avLst/>
          </a:prstGeom>
          <a:noFill/>
          <a:ln w="9525">
            <a:solidFill>
              <a:schemeClr val="tx1"/>
            </a:solidFill>
            <a:miter lim="800000"/>
            <a:headEnd/>
            <a:tailEnd/>
          </a:ln>
          <a:effectLst/>
        </p:spPr>
        <p:txBody>
          <a:bodyPr wrap="none"/>
          <a:lstStyle/>
          <a:p>
            <a:endParaRPr lang="en-US"/>
          </a:p>
        </p:txBody>
      </p:sp>
      <p:sp>
        <p:nvSpPr>
          <p:cNvPr id="245793" name="Line 33"/>
          <p:cNvSpPr>
            <a:spLocks noChangeShapeType="1"/>
          </p:cNvSpPr>
          <p:nvPr/>
        </p:nvSpPr>
        <p:spPr bwMode="auto">
          <a:xfrm>
            <a:off x="3429000" y="3048000"/>
            <a:ext cx="685800" cy="1143000"/>
          </a:xfrm>
          <a:prstGeom prst="line">
            <a:avLst/>
          </a:prstGeom>
          <a:noFill/>
          <a:ln w="9525">
            <a:solidFill>
              <a:schemeClr val="tx1"/>
            </a:solidFill>
            <a:miter lim="800000"/>
            <a:headEnd/>
            <a:tailEnd/>
          </a:ln>
          <a:effectLst/>
        </p:spPr>
        <p:txBody>
          <a:bodyPr wrap="none"/>
          <a:lstStyle/>
          <a:p>
            <a:endParaRPr lang="en-US"/>
          </a:p>
        </p:txBody>
      </p:sp>
      <p:sp>
        <p:nvSpPr>
          <p:cNvPr id="245794" name="Line 34"/>
          <p:cNvSpPr>
            <a:spLocks noChangeShapeType="1"/>
          </p:cNvSpPr>
          <p:nvPr/>
        </p:nvSpPr>
        <p:spPr bwMode="auto">
          <a:xfrm>
            <a:off x="3352800" y="3124200"/>
            <a:ext cx="838200" cy="1524000"/>
          </a:xfrm>
          <a:prstGeom prst="line">
            <a:avLst/>
          </a:prstGeom>
          <a:noFill/>
          <a:ln w="9525">
            <a:solidFill>
              <a:schemeClr val="tx1"/>
            </a:solidFill>
            <a:miter lim="800000"/>
            <a:headEnd/>
            <a:tailEnd/>
          </a:ln>
          <a:effectLst/>
        </p:spPr>
        <p:txBody>
          <a:bodyPr wrap="none"/>
          <a:lstStyle/>
          <a:p>
            <a:endParaRPr lang="en-US"/>
          </a:p>
        </p:txBody>
      </p:sp>
      <p:sp>
        <p:nvSpPr>
          <p:cNvPr id="245795" name="Line 35"/>
          <p:cNvSpPr>
            <a:spLocks noChangeShapeType="1"/>
          </p:cNvSpPr>
          <p:nvPr/>
        </p:nvSpPr>
        <p:spPr bwMode="auto">
          <a:xfrm>
            <a:off x="3200400" y="3200400"/>
            <a:ext cx="914400" cy="1752600"/>
          </a:xfrm>
          <a:prstGeom prst="line">
            <a:avLst/>
          </a:prstGeom>
          <a:noFill/>
          <a:ln w="9525">
            <a:solidFill>
              <a:schemeClr val="tx1"/>
            </a:solidFill>
            <a:miter lim="800000"/>
            <a:headEnd/>
            <a:tailEnd/>
          </a:ln>
          <a:effectLst/>
        </p:spPr>
        <p:txBody>
          <a:bodyPr wrap="none"/>
          <a:lstStyle/>
          <a:p>
            <a:endParaRPr lang="en-US"/>
          </a:p>
        </p:txBody>
      </p:sp>
      <p:sp>
        <p:nvSpPr>
          <p:cNvPr id="245796" name="Line 36"/>
          <p:cNvSpPr>
            <a:spLocks noChangeShapeType="1"/>
          </p:cNvSpPr>
          <p:nvPr/>
        </p:nvSpPr>
        <p:spPr bwMode="auto">
          <a:xfrm>
            <a:off x="3124200" y="3429000"/>
            <a:ext cx="1066800" cy="1981200"/>
          </a:xfrm>
          <a:prstGeom prst="line">
            <a:avLst/>
          </a:prstGeom>
          <a:noFill/>
          <a:ln w="9525">
            <a:solidFill>
              <a:schemeClr val="tx1"/>
            </a:solidFill>
            <a:miter lim="800000"/>
            <a:headEnd/>
            <a:tailEnd/>
          </a:ln>
          <a:effectLst/>
        </p:spPr>
        <p:txBody>
          <a:bodyPr wrap="none"/>
          <a:lstStyle/>
          <a:p>
            <a:endParaRPr lang="en-US"/>
          </a:p>
        </p:txBody>
      </p:sp>
      <p:sp>
        <p:nvSpPr>
          <p:cNvPr id="245797" name="Line 37"/>
          <p:cNvSpPr>
            <a:spLocks noChangeShapeType="1"/>
          </p:cNvSpPr>
          <p:nvPr/>
        </p:nvSpPr>
        <p:spPr bwMode="auto">
          <a:xfrm>
            <a:off x="3048000" y="3733800"/>
            <a:ext cx="1066800" cy="1905000"/>
          </a:xfrm>
          <a:prstGeom prst="line">
            <a:avLst/>
          </a:prstGeom>
          <a:noFill/>
          <a:ln w="9525">
            <a:solidFill>
              <a:schemeClr val="tx1"/>
            </a:solidFill>
            <a:miter lim="800000"/>
            <a:headEnd/>
            <a:tailEnd/>
          </a:ln>
          <a:effectLst/>
        </p:spPr>
        <p:txBody>
          <a:bodyPr wrap="none"/>
          <a:lstStyle/>
          <a:p>
            <a:endParaRPr lang="en-US"/>
          </a:p>
        </p:txBody>
      </p:sp>
      <p:sp>
        <p:nvSpPr>
          <p:cNvPr id="245798" name="Line 38"/>
          <p:cNvSpPr>
            <a:spLocks noChangeShapeType="1"/>
          </p:cNvSpPr>
          <p:nvPr/>
        </p:nvSpPr>
        <p:spPr bwMode="auto">
          <a:xfrm>
            <a:off x="2971800" y="3962400"/>
            <a:ext cx="1066800" cy="1905000"/>
          </a:xfrm>
          <a:prstGeom prst="line">
            <a:avLst/>
          </a:prstGeom>
          <a:noFill/>
          <a:ln w="9525">
            <a:solidFill>
              <a:schemeClr val="tx1"/>
            </a:solidFill>
            <a:miter lim="800000"/>
            <a:headEnd/>
            <a:tailEnd/>
          </a:ln>
          <a:effectLst/>
        </p:spPr>
        <p:txBody>
          <a:bodyPr wrap="none"/>
          <a:lstStyle/>
          <a:p>
            <a:endParaRPr lang="en-US"/>
          </a:p>
        </p:txBody>
      </p:sp>
      <p:sp>
        <p:nvSpPr>
          <p:cNvPr id="245799" name="Line 39"/>
          <p:cNvSpPr>
            <a:spLocks noChangeShapeType="1"/>
          </p:cNvSpPr>
          <p:nvPr/>
        </p:nvSpPr>
        <p:spPr bwMode="auto">
          <a:xfrm>
            <a:off x="2895600" y="4191000"/>
            <a:ext cx="914400" cy="1752600"/>
          </a:xfrm>
          <a:prstGeom prst="line">
            <a:avLst/>
          </a:prstGeom>
          <a:noFill/>
          <a:ln w="9525">
            <a:solidFill>
              <a:schemeClr val="tx1"/>
            </a:solidFill>
            <a:miter lim="800000"/>
            <a:headEnd/>
            <a:tailEnd/>
          </a:ln>
          <a:effectLst/>
        </p:spPr>
        <p:txBody>
          <a:bodyPr wrap="none"/>
          <a:lstStyle/>
          <a:p>
            <a:endParaRPr lang="en-US"/>
          </a:p>
        </p:txBody>
      </p:sp>
      <p:sp>
        <p:nvSpPr>
          <p:cNvPr id="245800" name="Line 40"/>
          <p:cNvSpPr>
            <a:spLocks noChangeShapeType="1"/>
          </p:cNvSpPr>
          <p:nvPr/>
        </p:nvSpPr>
        <p:spPr bwMode="auto">
          <a:xfrm>
            <a:off x="2667000" y="4114800"/>
            <a:ext cx="914400" cy="1828800"/>
          </a:xfrm>
          <a:prstGeom prst="line">
            <a:avLst/>
          </a:prstGeom>
          <a:noFill/>
          <a:ln w="9525">
            <a:solidFill>
              <a:schemeClr val="tx1"/>
            </a:solidFill>
            <a:miter lim="800000"/>
            <a:headEnd/>
            <a:tailEnd/>
          </a:ln>
          <a:effectLst/>
        </p:spPr>
        <p:txBody>
          <a:bodyPr wrap="none"/>
          <a:lstStyle/>
          <a:p>
            <a:endParaRPr lang="en-US"/>
          </a:p>
        </p:txBody>
      </p:sp>
      <p:sp>
        <p:nvSpPr>
          <p:cNvPr id="245801" name="Line 41"/>
          <p:cNvSpPr>
            <a:spLocks noChangeShapeType="1"/>
          </p:cNvSpPr>
          <p:nvPr/>
        </p:nvSpPr>
        <p:spPr bwMode="auto">
          <a:xfrm>
            <a:off x="2514600" y="4191000"/>
            <a:ext cx="838200" cy="1752600"/>
          </a:xfrm>
          <a:prstGeom prst="line">
            <a:avLst/>
          </a:prstGeom>
          <a:noFill/>
          <a:ln w="9525">
            <a:solidFill>
              <a:schemeClr val="tx1"/>
            </a:solidFill>
            <a:miter lim="800000"/>
            <a:headEnd/>
            <a:tailEnd/>
          </a:ln>
          <a:effectLst/>
        </p:spPr>
        <p:txBody>
          <a:bodyPr wrap="none"/>
          <a:lstStyle/>
          <a:p>
            <a:endParaRPr lang="en-US"/>
          </a:p>
        </p:txBody>
      </p:sp>
      <p:sp>
        <p:nvSpPr>
          <p:cNvPr id="245802" name="Line 42"/>
          <p:cNvSpPr>
            <a:spLocks noChangeShapeType="1"/>
          </p:cNvSpPr>
          <p:nvPr/>
        </p:nvSpPr>
        <p:spPr bwMode="auto">
          <a:xfrm>
            <a:off x="2438400" y="4419600"/>
            <a:ext cx="762000" cy="1600200"/>
          </a:xfrm>
          <a:prstGeom prst="line">
            <a:avLst/>
          </a:prstGeom>
          <a:noFill/>
          <a:ln w="9525">
            <a:solidFill>
              <a:schemeClr val="tx1"/>
            </a:solidFill>
            <a:miter lim="800000"/>
            <a:headEnd/>
            <a:tailEnd/>
          </a:ln>
          <a:effectLst/>
        </p:spPr>
        <p:txBody>
          <a:bodyPr wrap="none"/>
          <a:lstStyle/>
          <a:p>
            <a:endParaRPr lang="en-US"/>
          </a:p>
        </p:txBody>
      </p:sp>
      <p:sp>
        <p:nvSpPr>
          <p:cNvPr id="245804" name="Line 44"/>
          <p:cNvSpPr>
            <a:spLocks noChangeShapeType="1"/>
          </p:cNvSpPr>
          <p:nvPr/>
        </p:nvSpPr>
        <p:spPr bwMode="auto">
          <a:xfrm>
            <a:off x="2438400" y="4724400"/>
            <a:ext cx="609600" cy="1295400"/>
          </a:xfrm>
          <a:prstGeom prst="line">
            <a:avLst/>
          </a:prstGeom>
          <a:noFill/>
          <a:ln w="9525">
            <a:solidFill>
              <a:schemeClr val="tx1"/>
            </a:solidFill>
            <a:miter lim="800000"/>
            <a:headEnd/>
            <a:tailEnd/>
          </a:ln>
          <a:effectLst/>
        </p:spPr>
        <p:txBody>
          <a:bodyPr wrap="none"/>
          <a:lstStyle/>
          <a:p>
            <a:endParaRPr lang="en-US"/>
          </a:p>
        </p:txBody>
      </p:sp>
      <p:sp>
        <p:nvSpPr>
          <p:cNvPr id="245805" name="Line 45"/>
          <p:cNvSpPr>
            <a:spLocks noChangeShapeType="1"/>
          </p:cNvSpPr>
          <p:nvPr/>
        </p:nvSpPr>
        <p:spPr bwMode="auto">
          <a:xfrm>
            <a:off x="2362200" y="5105400"/>
            <a:ext cx="381000" cy="914400"/>
          </a:xfrm>
          <a:prstGeom prst="line">
            <a:avLst/>
          </a:prstGeom>
          <a:noFill/>
          <a:ln w="9525">
            <a:solidFill>
              <a:schemeClr val="tx1"/>
            </a:solidFill>
            <a:miter lim="800000"/>
            <a:headEnd/>
            <a:tailEnd/>
          </a:ln>
          <a:effectLst/>
        </p:spPr>
        <p:txBody>
          <a:bodyPr wrap="none"/>
          <a:lstStyle/>
          <a:p>
            <a:endParaRPr lang="en-US"/>
          </a:p>
        </p:txBody>
      </p:sp>
      <p:sp>
        <p:nvSpPr>
          <p:cNvPr id="245806" name="Line 46"/>
          <p:cNvSpPr>
            <a:spLocks noChangeShapeType="1"/>
          </p:cNvSpPr>
          <p:nvPr/>
        </p:nvSpPr>
        <p:spPr bwMode="auto">
          <a:xfrm>
            <a:off x="2286000" y="5562600"/>
            <a:ext cx="152400" cy="381000"/>
          </a:xfrm>
          <a:prstGeom prst="line">
            <a:avLst/>
          </a:prstGeom>
          <a:noFill/>
          <a:ln w="9525">
            <a:solidFill>
              <a:schemeClr val="tx1"/>
            </a:solidFill>
            <a:miter lim="800000"/>
            <a:headEnd/>
            <a:tailEnd/>
          </a:ln>
          <a:effectLst/>
        </p:spPr>
        <p:txBody>
          <a:bodyPr wrap="none"/>
          <a:lstStyle/>
          <a:p>
            <a:endParaRPr lang="en-US"/>
          </a:p>
        </p:txBody>
      </p:sp>
      <p:sp>
        <p:nvSpPr>
          <p:cNvPr id="245814" name="Line 54"/>
          <p:cNvSpPr>
            <a:spLocks noChangeShapeType="1"/>
          </p:cNvSpPr>
          <p:nvPr/>
        </p:nvSpPr>
        <p:spPr bwMode="auto">
          <a:xfrm>
            <a:off x="7696200" y="3124200"/>
            <a:ext cx="228600" cy="381000"/>
          </a:xfrm>
          <a:prstGeom prst="line">
            <a:avLst/>
          </a:prstGeom>
          <a:noFill/>
          <a:ln w="9525">
            <a:solidFill>
              <a:schemeClr val="tx1"/>
            </a:solidFill>
            <a:miter lim="800000"/>
            <a:headEnd/>
            <a:tailEnd/>
          </a:ln>
          <a:effectLst/>
        </p:spPr>
        <p:txBody>
          <a:bodyPr wrap="none"/>
          <a:lstStyle/>
          <a:p>
            <a:endParaRPr lang="en-US"/>
          </a:p>
        </p:txBody>
      </p:sp>
      <p:sp>
        <p:nvSpPr>
          <p:cNvPr id="245815" name="Line 55"/>
          <p:cNvSpPr>
            <a:spLocks noChangeShapeType="1"/>
          </p:cNvSpPr>
          <p:nvPr/>
        </p:nvSpPr>
        <p:spPr bwMode="auto">
          <a:xfrm>
            <a:off x="7543800" y="3124200"/>
            <a:ext cx="457200" cy="762000"/>
          </a:xfrm>
          <a:prstGeom prst="line">
            <a:avLst/>
          </a:prstGeom>
          <a:noFill/>
          <a:ln w="9525">
            <a:solidFill>
              <a:schemeClr val="tx1"/>
            </a:solidFill>
            <a:miter lim="800000"/>
            <a:headEnd/>
            <a:tailEnd/>
          </a:ln>
          <a:effectLst/>
        </p:spPr>
        <p:txBody>
          <a:bodyPr wrap="none"/>
          <a:lstStyle/>
          <a:p>
            <a:endParaRPr lang="en-US"/>
          </a:p>
        </p:txBody>
      </p:sp>
      <p:sp>
        <p:nvSpPr>
          <p:cNvPr id="245816" name="Line 56"/>
          <p:cNvSpPr>
            <a:spLocks noChangeShapeType="1"/>
          </p:cNvSpPr>
          <p:nvPr/>
        </p:nvSpPr>
        <p:spPr bwMode="auto">
          <a:xfrm>
            <a:off x="7391400" y="3124200"/>
            <a:ext cx="685800" cy="1143000"/>
          </a:xfrm>
          <a:prstGeom prst="line">
            <a:avLst/>
          </a:prstGeom>
          <a:noFill/>
          <a:ln w="9525">
            <a:solidFill>
              <a:schemeClr val="tx1"/>
            </a:solidFill>
            <a:miter lim="800000"/>
            <a:headEnd/>
            <a:tailEnd/>
          </a:ln>
          <a:effectLst/>
        </p:spPr>
        <p:txBody>
          <a:bodyPr wrap="none"/>
          <a:lstStyle/>
          <a:p>
            <a:endParaRPr lang="en-US"/>
          </a:p>
        </p:txBody>
      </p:sp>
      <p:sp>
        <p:nvSpPr>
          <p:cNvPr id="245817" name="Line 57"/>
          <p:cNvSpPr>
            <a:spLocks noChangeShapeType="1"/>
          </p:cNvSpPr>
          <p:nvPr/>
        </p:nvSpPr>
        <p:spPr bwMode="auto">
          <a:xfrm>
            <a:off x="7315200" y="3200400"/>
            <a:ext cx="838200" cy="1524000"/>
          </a:xfrm>
          <a:prstGeom prst="line">
            <a:avLst/>
          </a:prstGeom>
          <a:noFill/>
          <a:ln w="9525">
            <a:solidFill>
              <a:schemeClr val="tx1"/>
            </a:solidFill>
            <a:miter lim="800000"/>
            <a:headEnd/>
            <a:tailEnd/>
          </a:ln>
          <a:effectLst/>
        </p:spPr>
        <p:txBody>
          <a:bodyPr wrap="none"/>
          <a:lstStyle/>
          <a:p>
            <a:endParaRPr lang="en-US"/>
          </a:p>
        </p:txBody>
      </p:sp>
      <p:sp>
        <p:nvSpPr>
          <p:cNvPr id="245818" name="Line 58"/>
          <p:cNvSpPr>
            <a:spLocks noChangeShapeType="1"/>
          </p:cNvSpPr>
          <p:nvPr/>
        </p:nvSpPr>
        <p:spPr bwMode="auto">
          <a:xfrm>
            <a:off x="7162800" y="3276600"/>
            <a:ext cx="914400" cy="1752600"/>
          </a:xfrm>
          <a:prstGeom prst="line">
            <a:avLst/>
          </a:prstGeom>
          <a:noFill/>
          <a:ln w="9525">
            <a:solidFill>
              <a:schemeClr val="tx1"/>
            </a:solidFill>
            <a:miter lim="800000"/>
            <a:headEnd/>
            <a:tailEnd/>
          </a:ln>
          <a:effectLst/>
        </p:spPr>
        <p:txBody>
          <a:bodyPr wrap="none"/>
          <a:lstStyle/>
          <a:p>
            <a:endParaRPr lang="en-US"/>
          </a:p>
        </p:txBody>
      </p:sp>
      <p:sp>
        <p:nvSpPr>
          <p:cNvPr id="245819" name="Line 59"/>
          <p:cNvSpPr>
            <a:spLocks noChangeShapeType="1"/>
          </p:cNvSpPr>
          <p:nvPr/>
        </p:nvSpPr>
        <p:spPr bwMode="auto">
          <a:xfrm>
            <a:off x="7086600" y="3505200"/>
            <a:ext cx="1066800" cy="1981200"/>
          </a:xfrm>
          <a:prstGeom prst="line">
            <a:avLst/>
          </a:prstGeom>
          <a:noFill/>
          <a:ln w="9525">
            <a:solidFill>
              <a:schemeClr val="tx1"/>
            </a:solidFill>
            <a:miter lim="800000"/>
            <a:headEnd/>
            <a:tailEnd/>
          </a:ln>
          <a:effectLst/>
        </p:spPr>
        <p:txBody>
          <a:bodyPr wrap="none"/>
          <a:lstStyle/>
          <a:p>
            <a:endParaRPr lang="en-US"/>
          </a:p>
        </p:txBody>
      </p:sp>
      <p:sp>
        <p:nvSpPr>
          <p:cNvPr id="245820" name="Line 60"/>
          <p:cNvSpPr>
            <a:spLocks noChangeShapeType="1"/>
          </p:cNvSpPr>
          <p:nvPr/>
        </p:nvSpPr>
        <p:spPr bwMode="auto">
          <a:xfrm>
            <a:off x="7010400" y="3810000"/>
            <a:ext cx="1066800" cy="1905000"/>
          </a:xfrm>
          <a:prstGeom prst="line">
            <a:avLst/>
          </a:prstGeom>
          <a:noFill/>
          <a:ln w="9525">
            <a:solidFill>
              <a:schemeClr val="tx1"/>
            </a:solidFill>
            <a:miter lim="800000"/>
            <a:headEnd/>
            <a:tailEnd/>
          </a:ln>
          <a:effectLst/>
        </p:spPr>
        <p:txBody>
          <a:bodyPr wrap="none"/>
          <a:lstStyle/>
          <a:p>
            <a:endParaRPr lang="en-US"/>
          </a:p>
        </p:txBody>
      </p:sp>
      <p:sp>
        <p:nvSpPr>
          <p:cNvPr id="245821" name="Line 61"/>
          <p:cNvSpPr>
            <a:spLocks noChangeShapeType="1"/>
          </p:cNvSpPr>
          <p:nvPr/>
        </p:nvSpPr>
        <p:spPr bwMode="auto">
          <a:xfrm>
            <a:off x="6934200" y="4038600"/>
            <a:ext cx="1066800" cy="1905000"/>
          </a:xfrm>
          <a:prstGeom prst="line">
            <a:avLst/>
          </a:prstGeom>
          <a:noFill/>
          <a:ln w="9525">
            <a:solidFill>
              <a:schemeClr val="tx1"/>
            </a:solidFill>
            <a:miter lim="800000"/>
            <a:headEnd/>
            <a:tailEnd/>
          </a:ln>
          <a:effectLst/>
        </p:spPr>
        <p:txBody>
          <a:bodyPr wrap="none"/>
          <a:lstStyle/>
          <a:p>
            <a:endParaRPr lang="en-US"/>
          </a:p>
        </p:txBody>
      </p:sp>
      <p:sp>
        <p:nvSpPr>
          <p:cNvPr id="245822" name="Line 62"/>
          <p:cNvSpPr>
            <a:spLocks noChangeShapeType="1"/>
          </p:cNvSpPr>
          <p:nvPr/>
        </p:nvSpPr>
        <p:spPr bwMode="auto">
          <a:xfrm>
            <a:off x="6858000" y="4267200"/>
            <a:ext cx="914400" cy="1752600"/>
          </a:xfrm>
          <a:prstGeom prst="line">
            <a:avLst/>
          </a:prstGeom>
          <a:noFill/>
          <a:ln w="9525">
            <a:solidFill>
              <a:schemeClr val="tx1"/>
            </a:solidFill>
            <a:miter lim="800000"/>
            <a:headEnd/>
            <a:tailEnd/>
          </a:ln>
          <a:effectLst/>
        </p:spPr>
        <p:txBody>
          <a:bodyPr wrap="none"/>
          <a:lstStyle/>
          <a:p>
            <a:endParaRPr lang="en-US"/>
          </a:p>
        </p:txBody>
      </p:sp>
      <p:sp>
        <p:nvSpPr>
          <p:cNvPr id="245823" name="Line 63"/>
          <p:cNvSpPr>
            <a:spLocks noChangeShapeType="1"/>
          </p:cNvSpPr>
          <p:nvPr/>
        </p:nvSpPr>
        <p:spPr bwMode="auto">
          <a:xfrm>
            <a:off x="6629400" y="4191000"/>
            <a:ext cx="914400" cy="1828800"/>
          </a:xfrm>
          <a:prstGeom prst="line">
            <a:avLst/>
          </a:prstGeom>
          <a:noFill/>
          <a:ln w="9525">
            <a:solidFill>
              <a:schemeClr val="tx1"/>
            </a:solidFill>
            <a:miter lim="800000"/>
            <a:headEnd/>
            <a:tailEnd/>
          </a:ln>
          <a:effectLst/>
        </p:spPr>
        <p:txBody>
          <a:bodyPr wrap="none"/>
          <a:lstStyle/>
          <a:p>
            <a:endParaRPr lang="en-US"/>
          </a:p>
        </p:txBody>
      </p:sp>
      <p:sp>
        <p:nvSpPr>
          <p:cNvPr id="245824" name="Line 64"/>
          <p:cNvSpPr>
            <a:spLocks noChangeShapeType="1"/>
          </p:cNvSpPr>
          <p:nvPr/>
        </p:nvSpPr>
        <p:spPr bwMode="auto">
          <a:xfrm>
            <a:off x="6477000" y="4267200"/>
            <a:ext cx="838200" cy="1752600"/>
          </a:xfrm>
          <a:prstGeom prst="line">
            <a:avLst/>
          </a:prstGeom>
          <a:noFill/>
          <a:ln w="9525">
            <a:solidFill>
              <a:schemeClr val="tx1"/>
            </a:solidFill>
            <a:miter lim="800000"/>
            <a:headEnd/>
            <a:tailEnd/>
          </a:ln>
          <a:effectLst/>
        </p:spPr>
        <p:txBody>
          <a:bodyPr wrap="none"/>
          <a:lstStyle/>
          <a:p>
            <a:endParaRPr lang="en-US"/>
          </a:p>
        </p:txBody>
      </p:sp>
      <p:sp>
        <p:nvSpPr>
          <p:cNvPr id="245825" name="Line 65"/>
          <p:cNvSpPr>
            <a:spLocks noChangeShapeType="1"/>
          </p:cNvSpPr>
          <p:nvPr/>
        </p:nvSpPr>
        <p:spPr bwMode="auto">
          <a:xfrm>
            <a:off x="6400800" y="4495800"/>
            <a:ext cx="762000" cy="1600200"/>
          </a:xfrm>
          <a:prstGeom prst="line">
            <a:avLst/>
          </a:prstGeom>
          <a:noFill/>
          <a:ln w="9525">
            <a:solidFill>
              <a:schemeClr val="tx1"/>
            </a:solidFill>
            <a:miter lim="800000"/>
            <a:headEnd/>
            <a:tailEnd/>
          </a:ln>
          <a:effectLst/>
        </p:spPr>
        <p:txBody>
          <a:bodyPr wrap="none"/>
          <a:lstStyle/>
          <a:p>
            <a:endParaRPr lang="en-US"/>
          </a:p>
        </p:txBody>
      </p:sp>
      <p:sp>
        <p:nvSpPr>
          <p:cNvPr id="245826" name="Line 66"/>
          <p:cNvSpPr>
            <a:spLocks noChangeShapeType="1"/>
          </p:cNvSpPr>
          <p:nvPr/>
        </p:nvSpPr>
        <p:spPr bwMode="auto">
          <a:xfrm>
            <a:off x="6400800" y="4800600"/>
            <a:ext cx="609600" cy="1295400"/>
          </a:xfrm>
          <a:prstGeom prst="line">
            <a:avLst/>
          </a:prstGeom>
          <a:noFill/>
          <a:ln w="9525">
            <a:solidFill>
              <a:schemeClr val="tx1"/>
            </a:solidFill>
            <a:miter lim="800000"/>
            <a:headEnd/>
            <a:tailEnd/>
          </a:ln>
          <a:effectLst/>
        </p:spPr>
        <p:txBody>
          <a:bodyPr wrap="none"/>
          <a:lstStyle/>
          <a:p>
            <a:endParaRPr lang="en-US"/>
          </a:p>
        </p:txBody>
      </p:sp>
      <p:sp>
        <p:nvSpPr>
          <p:cNvPr id="245827" name="Line 67"/>
          <p:cNvSpPr>
            <a:spLocks noChangeShapeType="1"/>
          </p:cNvSpPr>
          <p:nvPr/>
        </p:nvSpPr>
        <p:spPr bwMode="auto">
          <a:xfrm>
            <a:off x="6324600" y="5181600"/>
            <a:ext cx="381000" cy="914400"/>
          </a:xfrm>
          <a:prstGeom prst="line">
            <a:avLst/>
          </a:prstGeom>
          <a:noFill/>
          <a:ln w="9525">
            <a:solidFill>
              <a:schemeClr val="tx1"/>
            </a:solidFill>
            <a:miter lim="800000"/>
            <a:headEnd/>
            <a:tailEnd/>
          </a:ln>
          <a:effectLst/>
        </p:spPr>
        <p:txBody>
          <a:bodyPr wrap="none"/>
          <a:lstStyle/>
          <a:p>
            <a:endParaRPr lang="en-US"/>
          </a:p>
        </p:txBody>
      </p:sp>
      <p:sp>
        <p:nvSpPr>
          <p:cNvPr id="245828" name="Line 68"/>
          <p:cNvSpPr>
            <a:spLocks noChangeShapeType="1"/>
          </p:cNvSpPr>
          <p:nvPr/>
        </p:nvSpPr>
        <p:spPr bwMode="auto">
          <a:xfrm>
            <a:off x="6248400" y="5638800"/>
            <a:ext cx="152400" cy="381000"/>
          </a:xfrm>
          <a:prstGeom prst="line">
            <a:avLst/>
          </a:prstGeom>
          <a:noFill/>
          <a:ln w="9525">
            <a:solidFill>
              <a:schemeClr val="tx1"/>
            </a:solidFill>
            <a:miter lim="800000"/>
            <a:headEnd/>
            <a:tailEnd/>
          </a:ln>
          <a:effectLst/>
        </p:spPr>
        <p:txBody>
          <a:bodyPr wrap="none"/>
          <a:lstStyle/>
          <a:p>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GB" b="1" dirty="0">
                <a:solidFill>
                  <a:srgbClr val="FF0000"/>
                </a:solidFill>
              </a:rPr>
              <a:t>Momentum in </a:t>
            </a:r>
            <a:r>
              <a:rPr lang="en-GB" b="1" dirty="0" err="1">
                <a:solidFill>
                  <a:srgbClr val="FF0000"/>
                </a:solidFill>
              </a:rPr>
              <a:t>Backpropagation</a:t>
            </a:r>
            <a:endParaRPr lang="en-GB" b="1" dirty="0">
              <a:solidFill>
                <a:srgbClr val="FF0000"/>
              </a:solidFill>
            </a:endParaRPr>
          </a:p>
        </p:txBody>
      </p:sp>
      <p:sp>
        <p:nvSpPr>
          <p:cNvPr id="246787" name="Rectangle 3"/>
          <p:cNvSpPr>
            <a:spLocks noGrp="1" noChangeArrowheads="1"/>
          </p:cNvSpPr>
          <p:nvPr>
            <p:ph type="body" idx="1"/>
          </p:nvPr>
        </p:nvSpPr>
        <p:spPr>
          <a:xfrm>
            <a:off x="0" y="1524000"/>
            <a:ext cx="9144000" cy="5334000"/>
          </a:xfrm>
        </p:spPr>
        <p:txBody>
          <a:bodyPr>
            <a:normAutofit/>
          </a:bodyPr>
          <a:lstStyle/>
          <a:p>
            <a:r>
              <a:rPr lang="en-GB" b="1" dirty="0"/>
              <a:t>For each weight</a:t>
            </a:r>
          </a:p>
          <a:p>
            <a:pPr lvl="1"/>
            <a:r>
              <a:rPr lang="en-GB" b="1" dirty="0"/>
              <a:t>Remember what was added in the previous epoch</a:t>
            </a:r>
          </a:p>
          <a:p>
            <a:pPr lvl="1">
              <a:buFontTx/>
              <a:buNone/>
            </a:pPr>
            <a:endParaRPr lang="en-GB" b="1" dirty="0"/>
          </a:p>
          <a:p>
            <a:r>
              <a:rPr lang="en-GB" b="1" dirty="0"/>
              <a:t>In the current epoch</a:t>
            </a:r>
          </a:p>
          <a:p>
            <a:pPr lvl="1"/>
            <a:r>
              <a:rPr lang="en-GB" b="1" dirty="0"/>
              <a:t>Add on a small amount of the previous </a:t>
            </a:r>
            <a:r>
              <a:rPr lang="en-GB" b="1" dirty="0">
                <a:cs typeface="Arial" pitchFamily="34" charset="0"/>
              </a:rPr>
              <a:t>Δ</a:t>
            </a:r>
          </a:p>
          <a:p>
            <a:endParaRPr lang="en-GB" b="1" dirty="0">
              <a:cs typeface="Arial" pitchFamily="34" charset="0"/>
            </a:endParaRPr>
          </a:p>
          <a:p>
            <a:r>
              <a:rPr lang="en-GB" b="1" dirty="0">
                <a:cs typeface="Arial" pitchFamily="34" charset="0"/>
              </a:rPr>
              <a:t>The amount is determined by </a:t>
            </a:r>
          </a:p>
          <a:p>
            <a:pPr lvl="1"/>
            <a:r>
              <a:rPr lang="en-GB" b="1" dirty="0">
                <a:cs typeface="Arial" pitchFamily="34" charset="0"/>
              </a:rPr>
              <a:t>The </a:t>
            </a:r>
            <a:r>
              <a:rPr lang="en-GB" b="1" dirty="0">
                <a:solidFill>
                  <a:srgbClr val="FF0000"/>
                </a:solidFill>
                <a:cs typeface="Arial" pitchFamily="34" charset="0"/>
              </a:rPr>
              <a:t>momentum parameter</a:t>
            </a:r>
            <a:r>
              <a:rPr lang="en-GB" b="1" dirty="0">
                <a:cs typeface="Arial" pitchFamily="34" charset="0"/>
              </a:rPr>
              <a:t>, denoted α</a:t>
            </a:r>
          </a:p>
          <a:p>
            <a:pPr lvl="1"/>
            <a:r>
              <a:rPr lang="en-GB" b="1" dirty="0">
                <a:cs typeface="Arial" pitchFamily="34" charset="0"/>
              </a:rPr>
              <a:t>α is taken to be between 0 and 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6787">
                                            <p:txEl>
                                              <p:pRg st="0" end="0"/>
                                            </p:txEl>
                                          </p:spTgt>
                                        </p:tgtEl>
                                        <p:attrNameLst>
                                          <p:attrName>style.visibility</p:attrName>
                                        </p:attrNameLst>
                                      </p:cBhvr>
                                      <p:to>
                                        <p:strVal val="visible"/>
                                      </p:to>
                                    </p:set>
                                    <p:anim calcmode="lin" valueType="num">
                                      <p:cBhvr additive="base">
                                        <p:cTn id="13" dur="5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678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6787">
                                            <p:txEl>
                                              <p:pRg st="1" end="1"/>
                                            </p:txEl>
                                          </p:spTgt>
                                        </p:tgtEl>
                                        <p:attrNameLst>
                                          <p:attrName>style.visibility</p:attrName>
                                        </p:attrNameLst>
                                      </p:cBhvr>
                                      <p:to>
                                        <p:strVal val="visible"/>
                                      </p:to>
                                    </p:set>
                                    <p:anim calcmode="lin" valueType="num">
                                      <p:cBhvr additive="base">
                                        <p:cTn id="17" dur="5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67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6787">
                                            <p:txEl>
                                              <p:pRg st="3" end="3"/>
                                            </p:txEl>
                                          </p:spTgt>
                                        </p:tgtEl>
                                        <p:attrNameLst>
                                          <p:attrName>style.visibility</p:attrName>
                                        </p:attrNameLst>
                                      </p:cBhvr>
                                      <p:to>
                                        <p:strVal val="visible"/>
                                      </p:to>
                                    </p:set>
                                    <p:anim calcmode="lin" valueType="num">
                                      <p:cBhvr additive="base">
                                        <p:cTn id="23" dur="5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678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6787">
                                            <p:txEl>
                                              <p:pRg st="4" end="4"/>
                                            </p:txEl>
                                          </p:spTgt>
                                        </p:tgtEl>
                                        <p:attrNameLst>
                                          <p:attrName>style.visibility</p:attrName>
                                        </p:attrNameLst>
                                      </p:cBhvr>
                                      <p:to>
                                        <p:strVal val="visible"/>
                                      </p:to>
                                    </p:set>
                                    <p:anim calcmode="lin" valueType="num">
                                      <p:cBhvr additive="base">
                                        <p:cTn id="27" dur="5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67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6787">
                                            <p:txEl>
                                              <p:pRg st="6" end="6"/>
                                            </p:txEl>
                                          </p:spTgt>
                                        </p:tgtEl>
                                        <p:attrNameLst>
                                          <p:attrName>style.visibility</p:attrName>
                                        </p:attrNameLst>
                                      </p:cBhvr>
                                      <p:to>
                                        <p:strVal val="visible"/>
                                      </p:to>
                                    </p:set>
                                    <p:anim calcmode="lin" valueType="num">
                                      <p:cBhvr additive="base">
                                        <p:cTn id="33" dur="500" fill="hold"/>
                                        <p:tgtEl>
                                          <p:spTgt spid="24678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678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6787">
                                            <p:txEl>
                                              <p:pRg st="7" end="7"/>
                                            </p:txEl>
                                          </p:spTgt>
                                        </p:tgtEl>
                                        <p:attrNameLst>
                                          <p:attrName>style.visibility</p:attrName>
                                        </p:attrNameLst>
                                      </p:cBhvr>
                                      <p:to>
                                        <p:strVal val="visible"/>
                                      </p:to>
                                    </p:set>
                                    <p:anim calcmode="lin" valueType="num">
                                      <p:cBhvr additive="base">
                                        <p:cTn id="37" dur="500" fill="hold"/>
                                        <p:tgtEl>
                                          <p:spTgt spid="24678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678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46787">
                                            <p:txEl>
                                              <p:pRg st="8" end="8"/>
                                            </p:txEl>
                                          </p:spTgt>
                                        </p:tgtEl>
                                        <p:attrNameLst>
                                          <p:attrName>style.visibility</p:attrName>
                                        </p:attrNameLst>
                                      </p:cBhvr>
                                      <p:to>
                                        <p:strVal val="visible"/>
                                      </p:to>
                                    </p:set>
                                    <p:anim calcmode="lin" valueType="num">
                                      <p:cBhvr additive="base">
                                        <p:cTn id="41" dur="500" fill="hold"/>
                                        <p:tgtEl>
                                          <p:spTgt spid="24678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4678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B98521B-463E-40E4-A391-218C8C760EE2}" type="slidenum">
              <a:rPr lang="en-US" altLang="en-US"/>
              <a:pPr/>
              <a:t>102</a:t>
            </a:fld>
            <a:endParaRPr lang="en-US" altLang="en-US"/>
          </a:p>
        </p:txBody>
      </p:sp>
      <p:sp>
        <p:nvSpPr>
          <p:cNvPr id="39938" name="Rectangle 2"/>
          <p:cNvSpPr>
            <a:spLocks noGrp="1" noChangeArrowheads="1"/>
          </p:cNvSpPr>
          <p:nvPr>
            <p:ph type="title"/>
          </p:nvPr>
        </p:nvSpPr>
        <p:spPr>
          <a:xfrm>
            <a:off x="457200" y="277813"/>
            <a:ext cx="8229600" cy="636587"/>
          </a:xfrm>
        </p:spPr>
        <p:txBody>
          <a:bodyPr>
            <a:normAutofit fontScale="90000"/>
          </a:bodyPr>
          <a:lstStyle/>
          <a:p>
            <a:r>
              <a:rPr lang="en-US" altLang="ko-KR" sz="3200" b="1" dirty="0">
                <a:ea typeface="Gulim" pitchFamily="34" charset="-127"/>
              </a:rPr>
              <a:t>Adding Momentum</a:t>
            </a:r>
            <a:r>
              <a:rPr lang="en-US" altLang="ko-KR" sz="3800" dirty="0">
                <a:ea typeface="Gulim" pitchFamily="34" charset="-127"/>
              </a:rPr>
              <a:t/>
            </a:r>
            <a:br>
              <a:rPr lang="en-US" altLang="ko-KR" sz="3800" dirty="0">
                <a:ea typeface="Gulim" pitchFamily="34" charset="-127"/>
              </a:rPr>
            </a:br>
            <a:endParaRPr lang="en-US" sz="3800" dirty="0"/>
          </a:p>
        </p:txBody>
      </p:sp>
      <p:sp>
        <p:nvSpPr>
          <p:cNvPr id="39940" name="Text Box 4"/>
          <p:cNvSpPr txBox="1">
            <a:spLocks noChangeArrowheads="1"/>
          </p:cNvSpPr>
          <p:nvPr/>
        </p:nvSpPr>
        <p:spPr bwMode="auto">
          <a:xfrm>
            <a:off x="2971800" y="2819400"/>
            <a:ext cx="16002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39942" name="Text Box 6"/>
          <p:cNvSpPr txBox="1">
            <a:spLocks noChangeArrowheads="1"/>
          </p:cNvSpPr>
          <p:nvPr/>
        </p:nvSpPr>
        <p:spPr bwMode="auto">
          <a:xfrm>
            <a:off x="0" y="2286000"/>
            <a:ext cx="8610600" cy="3947234"/>
          </a:xfrm>
          <a:prstGeom prst="rect">
            <a:avLst/>
          </a:prstGeom>
          <a:noFill/>
          <a:ln w="9525">
            <a:noFill/>
            <a:miter lim="800000"/>
            <a:headEnd/>
            <a:tailEnd/>
          </a:ln>
          <a:effectLst/>
        </p:spPr>
        <p:txBody>
          <a:bodyPr wrap="square">
            <a:spAutoFit/>
          </a:bodyPr>
          <a:lstStyle/>
          <a:p>
            <a:r>
              <a:rPr lang="en-US" altLang="ko-KR" sz="2400" dirty="0">
                <a:ea typeface="Gulim" pitchFamily="34" charset="-127"/>
              </a:rPr>
              <a:t>Here </a:t>
            </a:r>
            <a:r>
              <a:rPr lang="en-US" altLang="ko-KR" sz="2400" dirty="0">
                <a:ea typeface="Gulim" pitchFamily="34" charset="-127"/>
                <a:sym typeface="Symbol" pitchFamily="18" charset="2"/>
              </a:rPr>
              <a:t></a:t>
            </a:r>
            <a:r>
              <a:rPr lang="en-US" altLang="ko-KR" sz="2400" dirty="0" err="1">
                <a:ea typeface="Gulim" pitchFamily="34" charset="-127"/>
              </a:rPr>
              <a:t>w</a:t>
            </a:r>
            <a:r>
              <a:rPr lang="en-US" altLang="ko-KR" sz="2400" baseline="-25000" dirty="0" err="1">
                <a:ea typeface="Gulim" pitchFamily="34" charset="-127"/>
              </a:rPr>
              <a:t>i,j</a:t>
            </a:r>
            <a:r>
              <a:rPr lang="en-US" altLang="ko-KR" sz="2400" dirty="0">
                <a:ea typeface="Gulim" pitchFamily="34" charset="-127"/>
              </a:rPr>
              <a:t>(n) is the weight update performed during the </a:t>
            </a:r>
            <a:r>
              <a:rPr lang="en-US" altLang="ko-KR" sz="2400" i="1" dirty="0">
                <a:ea typeface="Gulim" pitchFamily="34" charset="-127"/>
              </a:rPr>
              <a:t>n</a:t>
            </a:r>
            <a:r>
              <a:rPr lang="en-US" altLang="ko-KR" sz="2400" dirty="0">
                <a:ea typeface="Gulim" pitchFamily="34" charset="-127"/>
              </a:rPr>
              <a:t>-</a:t>
            </a:r>
            <a:r>
              <a:rPr lang="en-US" altLang="ko-KR" sz="2400" dirty="0" err="1">
                <a:ea typeface="Gulim" pitchFamily="34" charset="-127"/>
              </a:rPr>
              <a:t>th</a:t>
            </a:r>
            <a:r>
              <a:rPr lang="en-US" altLang="ko-KR" sz="2400" dirty="0">
                <a:ea typeface="Gulim" pitchFamily="34" charset="-127"/>
              </a:rPr>
              <a:t> iteration through the main loop of the algorithm. </a:t>
            </a:r>
          </a:p>
          <a:p>
            <a:pPr lvl="1"/>
            <a:r>
              <a:rPr lang="en-US" altLang="ko-KR" sz="2400" dirty="0">
                <a:ea typeface="Gulim" pitchFamily="34" charset="-127"/>
              </a:rPr>
              <a:t>- </a:t>
            </a:r>
            <a:r>
              <a:rPr lang="en-US" altLang="ko-KR" sz="2400" i="1" dirty="0">
                <a:ea typeface="Gulim" pitchFamily="34" charset="-127"/>
              </a:rPr>
              <a:t>n</a:t>
            </a:r>
            <a:r>
              <a:rPr lang="en-US" altLang="ko-KR" sz="2400" dirty="0">
                <a:ea typeface="Gulim" pitchFamily="34" charset="-127"/>
              </a:rPr>
              <a:t>-</a:t>
            </a:r>
            <a:r>
              <a:rPr lang="en-US" altLang="ko-KR" sz="2400" dirty="0" err="1">
                <a:ea typeface="Gulim" pitchFamily="34" charset="-127"/>
              </a:rPr>
              <a:t>th</a:t>
            </a:r>
            <a:r>
              <a:rPr lang="en-US" altLang="ko-KR" sz="2400" dirty="0">
                <a:ea typeface="Gulim" pitchFamily="34" charset="-127"/>
              </a:rPr>
              <a:t> iteration update depend on (</a:t>
            </a:r>
            <a:r>
              <a:rPr lang="en-US" altLang="ko-KR" sz="2400" i="1" dirty="0">
                <a:ea typeface="Gulim" pitchFamily="34" charset="-127"/>
              </a:rPr>
              <a:t>n-1</a:t>
            </a:r>
            <a:r>
              <a:rPr lang="en-US" altLang="ko-KR" sz="2400" dirty="0">
                <a:ea typeface="Gulim" pitchFamily="34" charset="-127"/>
              </a:rPr>
              <a:t>)</a:t>
            </a:r>
            <a:r>
              <a:rPr lang="en-US" altLang="ko-KR" sz="2400" dirty="0" err="1">
                <a:ea typeface="Gulim" pitchFamily="34" charset="-127"/>
              </a:rPr>
              <a:t>th</a:t>
            </a:r>
            <a:r>
              <a:rPr lang="en-US" altLang="ko-KR" sz="2400" dirty="0">
                <a:ea typeface="Gulim" pitchFamily="34" charset="-127"/>
              </a:rPr>
              <a:t> iteration</a:t>
            </a:r>
          </a:p>
          <a:p>
            <a:pPr lvl="1"/>
            <a:r>
              <a:rPr lang="en-US" altLang="ko-KR" sz="2400" dirty="0">
                <a:ea typeface="Gulim" pitchFamily="34" charset="-127"/>
              </a:rPr>
              <a:t>- </a:t>
            </a:r>
            <a:r>
              <a:rPr lang="en-US" altLang="ko-KR" sz="2400" dirty="0">
                <a:ea typeface="Gulim" pitchFamily="34" charset="-127"/>
                <a:sym typeface="Symbol" pitchFamily="18" charset="2"/>
              </a:rPr>
              <a:t></a:t>
            </a:r>
            <a:r>
              <a:rPr lang="en-US" altLang="ko-KR" sz="2400" dirty="0">
                <a:ea typeface="Gulim" pitchFamily="34" charset="-127"/>
              </a:rPr>
              <a:t>: constant between 0 and 1 is called the </a:t>
            </a:r>
            <a:r>
              <a:rPr lang="en-US" altLang="ko-KR" sz="2400" i="1" dirty="0" smtClean="0">
                <a:ea typeface="Gulim" pitchFamily="34" charset="-127"/>
              </a:rPr>
              <a:t>momentum ( typical value 0.6 to 0.9).</a:t>
            </a:r>
            <a:endParaRPr lang="en-US" altLang="ko-KR" sz="2400" i="1" dirty="0">
              <a:ea typeface="Gulim" pitchFamily="34" charset="-127"/>
            </a:endParaRPr>
          </a:p>
          <a:p>
            <a:pPr lvl="1"/>
            <a:endParaRPr lang="en-US" altLang="ko-KR" sz="1050" dirty="0">
              <a:ea typeface="Gulim" pitchFamily="34" charset="-127"/>
            </a:endParaRPr>
          </a:p>
          <a:p>
            <a:r>
              <a:rPr lang="en-US" altLang="ko-KR" sz="2400" b="1" dirty="0">
                <a:ea typeface="Gulim" pitchFamily="34" charset="-127"/>
              </a:rPr>
              <a:t>Role of momentum term</a:t>
            </a:r>
            <a:r>
              <a:rPr lang="en-US" altLang="ko-KR" sz="2400" dirty="0">
                <a:ea typeface="Gulim" pitchFamily="34" charset="-127"/>
              </a:rPr>
              <a:t>:</a:t>
            </a:r>
          </a:p>
          <a:p>
            <a:r>
              <a:rPr lang="en-US" altLang="ko-KR" sz="2400" dirty="0">
                <a:ea typeface="Gulim" pitchFamily="34" charset="-127"/>
              </a:rPr>
              <a:t>     - keep the ball rolling through small local minima in the error surface.</a:t>
            </a:r>
          </a:p>
          <a:p>
            <a:r>
              <a:rPr lang="en-US" altLang="ko-KR" sz="2400" dirty="0">
                <a:ea typeface="Gulim" pitchFamily="34" charset="-127"/>
              </a:rPr>
              <a:t>     - Gradually increase the step size of the search in regions where the gradient is unchanging, thereby speeding convergence.</a:t>
            </a:r>
            <a:endParaRPr lang="en-US" sz="2400" dirty="0"/>
          </a:p>
        </p:txBody>
      </p:sp>
      <p:graphicFrame>
        <p:nvGraphicFramePr>
          <p:cNvPr id="9" name="Content Placeholder 8"/>
          <p:cNvGraphicFramePr>
            <a:graphicFrameLocks noChangeAspect="1"/>
          </p:cNvGraphicFramePr>
          <p:nvPr>
            <p:ph idx="1"/>
          </p:nvPr>
        </p:nvGraphicFramePr>
        <p:xfrm>
          <a:off x="152400" y="990600"/>
          <a:ext cx="7959746" cy="976312"/>
        </p:xfrm>
        <a:graphic>
          <a:graphicData uri="http://schemas.openxmlformats.org/presentationml/2006/ole">
            <p:oleObj spid="_x0000_s642050" name="Equation" r:id="rId3" imgW="1968480" imgH="241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ppt_x"/>
                                          </p:val>
                                        </p:tav>
                                        <p:tav tm="100000">
                                          <p:val>
                                            <p:strVal val="#ppt_x"/>
                                          </p:val>
                                        </p:tav>
                                      </p:tavLst>
                                    </p:anim>
                                    <p:anim calcmode="lin" valueType="num">
                                      <p:cBhvr additive="base">
                                        <p:cTn id="8"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42">
                                            <p:txEl>
                                              <p:pRg st="0" end="0"/>
                                            </p:txEl>
                                          </p:spTgt>
                                        </p:tgtEl>
                                        <p:attrNameLst>
                                          <p:attrName>style.visibility</p:attrName>
                                        </p:attrNameLst>
                                      </p:cBhvr>
                                      <p:to>
                                        <p:strVal val="visible"/>
                                      </p:to>
                                    </p:set>
                                    <p:anim calcmode="lin" valueType="num">
                                      <p:cBhvr additive="base">
                                        <p:cTn id="19" dur="500" fill="hold"/>
                                        <p:tgtEl>
                                          <p:spTgt spid="3994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2">
                                            <p:txEl>
                                              <p:pRg st="1" end="1"/>
                                            </p:txEl>
                                          </p:spTgt>
                                        </p:tgtEl>
                                        <p:attrNameLst>
                                          <p:attrName>style.visibility</p:attrName>
                                        </p:attrNameLst>
                                      </p:cBhvr>
                                      <p:to>
                                        <p:strVal val="visible"/>
                                      </p:to>
                                    </p:set>
                                    <p:anim calcmode="lin" valueType="num">
                                      <p:cBhvr additive="base">
                                        <p:cTn id="23" dur="500" fill="hold"/>
                                        <p:tgtEl>
                                          <p:spTgt spid="3994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94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42">
                                            <p:txEl>
                                              <p:pRg st="2" end="2"/>
                                            </p:txEl>
                                          </p:spTgt>
                                        </p:tgtEl>
                                        <p:attrNameLst>
                                          <p:attrName>style.visibility</p:attrName>
                                        </p:attrNameLst>
                                      </p:cBhvr>
                                      <p:to>
                                        <p:strVal val="visible"/>
                                      </p:to>
                                    </p:set>
                                    <p:anim calcmode="lin" valueType="num">
                                      <p:cBhvr additive="base">
                                        <p:cTn id="27" dur="500" fill="hold"/>
                                        <p:tgtEl>
                                          <p:spTgt spid="3994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9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9942">
                                            <p:txEl>
                                              <p:pRg st="4" end="4"/>
                                            </p:txEl>
                                          </p:spTgt>
                                        </p:tgtEl>
                                        <p:attrNameLst>
                                          <p:attrName>style.visibility</p:attrName>
                                        </p:attrNameLst>
                                      </p:cBhvr>
                                      <p:to>
                                        <p:strVal val="visible"/>
                                      </p:to>
                                    </p:set>
                                    <p:anim calcmode="lin" valueType="num">
                                      <p:cBhvr additive="base">
                                        <p:cTn id="33" dur="500" fill="hold"/>
                                        <p:tgtEl>
                                          <p:spTgt spid="3994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942">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9942">
                                            <p:txEl>
                                              <p:pRg st="5" end="5"/>
                                            </p:txEl>
                                          </p:spTgt>
                                        </p:tgtEl>
                                        <p:attrNameLst>
                                          <p:attrName>style.visibility</p:attrName>
                                        </p:attrNameLst>
                                      </p:cBhvr>
                                      <p:to>
                                        <p:strVal val="visible"/>
                                      </p:to>
                                    </p:set>
                                    <p:anim calcmode="lin" valueType="num">
                                      <p:cBhvr additive="base">
                                        <p:cTn id="37" dur="500" fill="hold"/>
                                        <p:tgtEl>
                                          <p:spTgt spid="3994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42">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9942">
                                            <p:txEl>
                                              <p:pRg st="6" end="6"/>
                                            </p:txEl>
                                          </p:spTgt>
                                        </p:tgtEl>
                                        <p:attrNameLst>
                                          <p:attrName>style.visibility</p:attrName>
                                        </p:attrNameLst>
                                      </p:cBhvr>
                                      <p:to>
                                        <p:strVal val="visible"/>
                                      </p:to>
                                    </p:set>
                                    <p:anim calcmode="lin" valueType="num">
                                      <p:cBhvr additive="base">
                                        <p:cTn id="41" dur="500" fill="hold"/>
                                        <p:tgtEl>
                                          <p:spTgt spid="3994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94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6" name="Picture 4"/>
          <p:cNvPicPr>
            <a:picLocks noChangeAspect="1" noChangeArrowheads="1"/>
          </p:cNvPicPr>
          <p:nvPr/>
        </p:nvPicPr>
        <p:blipFill>
          <a:blip r:embed="rId2" cstate="print">
            <a:lum bright="-37000"/>
          </a:blip>
          <a:srcRect/>
          <a:stretch>
            <a:fillRect/>
          </a:stretch>
        </p:blipFill>
        <p:spPr bwMode="auto">
          <a:xfrm>
            <a:off x="0" y="4591050"/>
            <a:ext cx="4724400" cy="2266950"/>
          </a:xfrm>
          <a:prstGeom prst="rect">
            <a:avLst/>
          </a:prstGeom>
          <a:noFill/>
          <a:ln w="9525">
            <a:noFill/>
            <a:miter lim="800000"/>
            <a:headEnd/>
            <a:tailEnd/>
          </a:ln>
        </p:spPr>
      </p:pic>
      <p:pic>
        <p:nvPicPr>
          <p:cNvPr id="320517" name="Picture 5"/>
          <p:cNvPicPr>
            <a:picLocks noChangeAspect="1" noChangeArrowheads="1"/>
          </p:cNvPicPr>
          <p:nvPr/>
        </p:nvPicPr>
        <p:blipFill>
          <a:blip r:embed="rId3" cstate="print"/>
          <a:srcRect/>
          <a:stretch>
            <a:fillRect/>
          </a:stretch>
        </p:blipFill>
        <p:spPr bwMode="auto">
          <a:xfrm>
            <a:off x="0" y="0"/>
            <a:ext cx="4724400" cy="2371725"/>
          </a:xfrm>
          <a:prstGeom prst="rect">
            <a:avLst/>
          </a:prstGeom>
          <a:noFill/>
          <a:ln w="9525">
            <a:noFill/>
            <a:miter lim="800000"/>
            <a:headEnd/>
            <a:tailEnd/>
          </a:ln>
        </p:spPr>
      </p:pic>
      <p:pic>
        <p:nvPicPr>
          <p:cNvPr id="320518" name="Picture 6"/>
          <p:cNvPicPr>
            <a:picLocks noChangeAspect="1" noChangeArrowheads="1"/>
          </p:cNvPicPr>
          <p:nvPr/>
        </p:nvPicPr>
        <p:blipFill>
          <a:blip r:embed="rId4" cstate="print"/>
          <a:srcRect/>
          <a:stretch>
            <a:fillRect/>
          </a:stretch>
        </p:blipFill>
        <p:spPr bwMode="auto">
          <a:xfrm>
            <a:off x="0" y="2362200"/>
            <a:ext cx="4724400" cy="2209800"/>
          </a:xfrm>
          <a:prstGeom prst="rect">
            <a:avLst/>
          </a:prstGeom>
          <a:noFill/>
          <a:ln w="9525">
            <a:noFill/>
            <a:miter lim="800000"/>
            <a:headEnd/>
            <a:tailEnd/>
          </a:ln>
        </p:spPr>
      </p:pic>
      <p:sp>
        <p:nvSpPr>
          <p:cNvPr id="9" name="TextBox 8"/>
          <p:cNvSpPr txBox="1"/>
          <p:nvPr/>
        </p:nvSpPr>
        <p:spPr>
          <a:xfrm>
            <a:off x="4724400" y="1143000"/>
            <a:ext cx="3124200" cy="707886"/>
          </a:xfrm>
          <a:prstGeom prst="rect">
            <a:avLst/>
          </a:prstGeom>
          <a:noFill/>
        </p:spPr>
        <p:txBody>
          <a:bodyPr wrap="square" rtlCol="0">
            <a:spAutoFit/>
          </a:bodyPr>
          <a:lstStyle/>
          <a:p>
            <a:r>
              <a:rPr lang="en-US" sz="4000" dirty="0" err="1" smtClean="0"/>
              <a:t>Underfitting</a:t>
            </a:r>
            <a:endParaRPr lang="en-US" sz="4000" dirty="0"/>
          </a:p>
        </p:txBody>
      </p:sp>
      <p:sp>
        <p:nvSpPr>
          <p:cNvPr id="11" name="TextBox 10"/>
          <p:cNvSpPr txBox="1"/>
          <p:nvPr/>
        </p:nvSpPr>
        <p:spPr>
          <a:xfrm>
            <a:off x="4724400" y="3276600"/>
            <a:ext cx="3124200" cy="646331"/>
          </a:xfrm>
          <a:prstGeom prst="rect">
            <a:avLst/>
          </a:prstGeom>
          <a:noFill/>
        </p:spPr>
        <p:txBody>
          <a:bodyPr wrap="square" rtlCol="0">
            <a:spAutoFit/>
          </a:bodyPr>
          <a:lstStyle/>
          <a:p>
            <a:r>
              <a:rPr lang="en-US" sz="3600" dirty="0" smtClean="0"/>
              <a:t>Over-fitting</a:t>
            </a:r>
            <a:endParaRPr lang="en-US" sz="3600" dirty="0"/>
          </a:p>
        </p:txBody>
      </p:sp>
      <p:sp>
        <p:nvSpPr>
          <p:cNvPr id="12" name="TextBox 11"/>
          <p:cNvSpPr txBox="1"/>
          <p:nvPr/>
        </p:nvSpPr>
        <p:spPr>
          <a:xfrm>
            <a:off x="4724400" y="5638800"/>
            <a:ext cx="3124200" cy="646331"/>
          </a:xfrm>
          <a:prstGeom prst="rect">
            <a:avLst/>
          </a:prstGeom>
          <a:noFill/>
        </p:spPr>
        <p:txBody>
          <a:bodyPr wrap="square" rtlCol="0">
            <a:spAutoFit/>
          </a:bodyPr>
          <a:lstStyle/>
          <a:p>
            <a:r>
              <a:rPr lang="en-US" sz="3600" dirty="0" smtClean="0"/>
              <a:t>Good-fitting</a:t>
            </a:r>
            <a:endParaRPr lang="en-US" sz="3600" dirty="0"/>
          </a:p>
        </p:txBody>
      </p:sp>
      <p:sp>
        <p:nvSpPr>
          <p:cNvPr id="8" name="TextBox 7"/>
          <p:cNvSpPr txBox="1"/>
          <p:nvPr/>
        </p:nvSpPr>
        <p:spPr>
          <a:xfrm>
            <a:off x="4800600" y="0"/>
            <a:ext cx="4191000" cy="954107"/>
          </a:xfrm>
          <a:prstGeom prst="rect">
            <a:avLst/>
          </a:prstGeom>
          <a:noFill/>
        </p:spPr>
        <p:txBody>
          <a:bodyPr wrap="square" rtlCol="0">
            <a:spAutoFit/>
          </a:bodyPr>
          <a:lstStyle/>
          <a:p>
            <a:r>
              <a:rPr lang="en-US" sz="2800" dirty="0" err="1" smtClean="0"/>
              <a:t>Idntify</a:t>
            </a:r>
            <a:r>
              <a:rPr lang="en-US" sz="2800" dirty="0" smtClean="0"/>
              <a:t> </a:t>
            </a:r>
            <a:r>
              <a:rPr lang="en-US" sz="2800" dirty="0" err="1" smtClean="0"/>
              <a:t>Unde-rfit</a:t>
            </a:r>
            <a:r>
              <a:rPr lang="en-US" sz="2800" dirty="0" smtClean="0"/>
              <a:t>, Over-fit, Good- fit</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098" name="Picture 2"/>
          <p:cNvPicPr>
            <a:picLocks noChangeAspect="1" noChangeArrowheads="1"/>
          </p:cNvPicPr>
          <p:nvPr/>
        </p:nvPicPr>
        <p:blipFill>
          <a:blip r:embed="rId2" cstate="print"/>
          <a:srcRect/>
          <a:stretch>
            <a:fillRect/>
          </a:stretch>
        </p:blipFill>
        <p:spPr bwMode="auto">
          <a:xfrm>
            <a:off x="0" y="0"/>
            <a:ext cx="3276600" cy="6858000"/>
          </a:xfrm>
          <a:prstGeom prst="rect">
            <a:avLst/>
          </a:prstGeom>
          <a:noFill/>
          <a:ln w="9525">
            <a:noFill/>
            <a:miter lim="800000"/>
            <a:headEnd/>
            <a:tailEnd/>
          </a:ln>
        </p:spPr>
      </p:pic>
      <p:pic>
        <p:nvPicPr>
          <p:cNvPr id="644099" name="Picture 3"/>
          <p:cNvPicPr>
            <a:picLocks noChangeAspect="1" noChangeArrowheads="1"/>
          </p:cNvPicPr>
          <p:nvPr/>
        </p:nvPicPr>
        <p:blipFill>
          <a:blip r:embed="rId3" cstate="print"/>
          <a:srcRect/>
          <a:stretch>
            <a:fillRect/>
          </a:stretch>
        </p:blipFill>
        <p:spPr bwMode="auto">
          <a:xfrm>
            <a:off x="3657600" y="2895600"/>
            <a:ext cx="1876425" cy="771525"/>
          </a:xfrm>
          <a:prstGeom prst="rect">
            <a:avLst/>
          </a:prstGeom>
          <a:noFill/>
          <a:ln w="9525">
            <a:noFill/>
            <a:miter lim="800000"/>
            <a:headEnd/>
            <a:tailEnd/>
          </a:ln>
        </p:spPr>
      </p:pic>
      <p:pic>
        <p:nvPicPr>
          <p:cNvPr id="644100" name="Picture 4"/>
          <p:cNvPicPr>
            <a:picLocks noChangeAspect="1" noChangeArrowheads="1"/>
          </p:cNvPicPr>
          <p:nvPr/>
        </p:nvPicPr>
        <p:blipFill>
          <a:blip r:embed="rId4" cstate="print"/>
          <a:srcRect/>
          <a:stretch>
            <a:fillRect/>
          </a:stretch>
        </p:blipFill>
        <p:spPr bwMode="auto">
          <a:xfrm>
            <a:off x="5715000" y="0"/>
            <a:ext cx="3429000" cy="6705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4099"/>
                                        </p:tgtEl>
                                        <p:attrNameLst>
                                          <p:attrName>style.visibility</p:attrName>
                                        </p:attrNameLst>
                                      </p:cBhvr>
                                      <p:to>
                                        <p:strVal val="visible"/>
                                      </p:to>
                                    </p:set>
                                    <p:anim calcmode="lin" valueType="num">
                                      <p:cBhvr additive="base">
                                        <p:cTn id="7" dur="500" fill="hold"/>
                                        <p:tgtEl>
                                          <p:spTgt spid="644099"/>
                                        </p:tgtEl>
                                        <p:attrNameLst>
                                          <p:attrName>ppt_x</p:attrName>
                                        </p:attrNameLst>
                                      </p:cBhvr>
                                      <p:tavLst>
                                        <p:tav tm="0">
                                          <p:val>
                                            <p:strVal val="#ppt_x"/>
                                          </p:val>
                                        </p:tav>
                                        <p:tav tm="100000">
                                          <p:val>
                                            <p:strVal val="#ppt_x"/>
                                          </p:val>
                                        </p:tav>
                                      </p:tavLst>
                                    </p:anim>
                                    <p:anim calcmode="lin" valueType="num">
                                      <p:cBhvr additive="base">
                                        <p:cTn id="8" dur="500" fill="hold"/>
                                        <p:tgtEl>
                                          <p:spTgt spid="64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4098"/>
                                        </p:tgtEl>
                                        <p:attrNameLst>
                                          <p:attrName>style.visibility</p:attrName>
                                        </p:attrNameLst>
                                      </p:cBhvr>
                                      <p:to>
                                        <p:strVal val="visible"/>
                                      </p:to>
                                    </p:set>
                                    <p:anim calcmode="lin" valueType="num">
                                      <p:cBhvr additive="base">
                                        <p:cTn id="13" dur="500" fill="hold"/>
                                        <p:tgtEl>
                                          <p:spTgt spid="644098"/>
                                        </p:tgtEl>
                                        <p:attrNameLst>
                                          <p:attrName>ppt_x</p:attrName>
                                        </p:attrNameLst>
                                      </p:cBhvr>
                                      <p:tavLst>
                                        <p:tav tm="0">
                                          <p:val>
                                            <p:strVal val="#ppt_x"/>
                                          </p:val>
                                        </p:tav>
                                        <p:tav tm="100000">
                                          <p:val>
                                            <p:strVal val="#ppt_x"/>
                                          </p:val>
                                        </p:tav>
                                      </p:tavLst>
                                    </p:anim>
                                    <p:anim calcmode="lin" valueType="num">
                                      <p:cBhvr additive="base">
                                        <p:cTn id="14" dur="500" fill="hold"/>
                                        <p:tgtEl>
                                          <p:spTgt spid="64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4100"/>
                                        </p:tgtEl>
                                        <p:attrNameLst>
                                          <p:attrName>style.visibility</p:attrName>
                                        </p:attrNameLst>
                                      </p:cBhvr>
                                      <p:to>
                                        <p:strVal val="visible"/>
                                      </p:to>
                                    </p:set>
                                    <p:anim calcmode="lin" valueType="num">
                                      <p:cBhvr additive="base">
                                        <p:cTn id="19" dur="500" fill="hold"/>
                                        <p:tgtEl>
                                          <p:spTgt spid="644100"/>
                                        </p:tgtEl>
                                        <p:attrNameLst>
                                          <p:attrName>ppt_x</p:attrName>
                                        </p:attrNameLst>
                                      </p:cBhvr>
                                      <p:tavLst>
                                        <p:tav tm="0">
                                          <p:val>
                                            <p:strVal val="#ppt_x"/>
                                          </p:val>
                                        </p:tav>
                                        <p:tav tm="100000">
                                          <p:val>
                                            <p:strVal val="#ppt_x"/>
                                          </p:val>
                                        </p:tav>
                                      </p:tavLst>
                                    </p:anim>
                                    <p:anim calcmode="lin" valueType="num">
                                      <p:cBhvr additive="base">
                                        <p:cTn id="20" dur="500" fill="hold"/>
                                        <p:tgtEl>
                                          <p:spTgt spid="64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p:cNvPicPr>
            <a:picLocks noChangeAspect="1" noChangeArrowheads="1"/>
          </p:cNvPicPr>
          <p:nvPr/>
        </p:nvPicPr>
        <p:blipFill>
          <a:blip r:embed="rId2" cstate="print"/>
          <a:srcRect/>
          <a:stretch>
            <a:fillRect/>
          </a:stretch>
        </p:blipFill>
        <p:spPr bwMode="auto">
          <a:xfrm>
            <a:off x="0" y="0"/>
            <a:ext cx="4829175" cy="2466975"/>
          </a:xfrm>
          <a:prstGeom prst="rect">
            <a:avLst/>
          </a:prstGeom>
          <a:noFill/>
          <a:ln w="9525">
            <a:noFill/>
            <a:miter lim="800000"/>
            <a:headEnd/>
            <a:tailEnd/>
          </a:ln>
        </p:spPr>
      </p:pic>
      <p:pic>
        <p:nvPicPr>
          <p:cNvPr id="321539" name="Picture 3"/>
          <p:cNvPicPr>
            <a:picLocks noChangeAspect="1" noChangeArrowheads="1"/>
          </p:cNvPicPr>
          <p:nvPr/>
        </p:nvPicPr>
        <p:blipFill>
          <a:blip r:embed="rId3" cstate="print"/>
          <a:srcRect/>
          <a:stretch>
            <a:fillRect/>
          </a:stretch>
        </p:blipFill>
        <p:spPr bwMode="auto">
          <a:xfrm>
            <a:off x="4572000" y="1524000"/>
            <a:ext cx="4086225" cy="4791075"/>
          </a:xfrm>
          <a:prstGeom prst="rect">
            <a:avLst/>
          </a:prstGeom>
          <a:noFill/>
          <a:ln w="9525">
            <a:noFill/>
            <a:miter lim="800000"/>
            <a:headEnd/>
            <a:tailEnd/>
          </a:ln>
        </p:spPr>
      </p:pic>
      <p:pic>
        <p:nvPicPr>
          <p:cNvPr id="321540" name="Picture 4"/>
          <p:cNvPicPr>
            <a:picLocks noChangeAspect="1" noChangeArrowheads="1"/>
          </p:cNvPicPr>
          <p:nvPr/>
        </p:nvPicPr>
        <p:blipFill>
          <a:blip r:embed="rId4" cstate="print"/>
          <a:srcRect/>
          <a:stretch>
            <a:fillRect/>
          </a:stretch>
        </p:blipFill>
        <p:spPr bwMode="auto">
          <a:xfrm>
            <a:off x="990600" y="2819400"/>
            <a:ext cx="1076325" cy="295275"/>
          </a:xfrm>
          <a:prstGeom prst="rect">
            <a:avLst/>
          </a:prstGeom>
          <a:noFill/>
          <a:ln w="9525">
            <a:noFill/>
            <a:miter lim="800000"/>
            <a:headEnd/>
            <a:tailEnd/>
          </a:ln>
        </p:spPr>
      </p:pic>
      <p:sp>
        <p:nvSpPr>
          <p:cNvPr id="5" name="TextBox 4"/>
          <p:cNvSpPr txBox="1"/>
          <p:nvPr/>
        </p:nvSpPr>
        <p:spPr>
          <a:xfrm>
            <a:off x="304800" y="4495800"/>
            <a:ext cx="4114800" cy="461665"/>
          </a:xfrm>
          <a:prstGeom prst="rect">
            <a:avLst/>
          </a:prstGeom>
          <a:noFill/>
        </p:spPr>
        <p:txBody>
          <a:bodyPr wrap="square" rtlCol="0">
            <a:spAutoFit/>
          </a:bodyPr>
          <a:lstStyle/>
          <a:p>
            <a:r>
              <a:rPr lang="en-US" sz="2400" dirty="0" smtClean="0"/>
              <a:t>For Orange  (d</a:t>
            </a:r>
            <a:r>
              <a:rPr lang="en-US" sz="2400" baseline="-25000" dirty="0" smtClean="0"/>
              <a:t>6</a:t>
            </a:r>
            <a:r>
              <a:rPr lang="en-US" sz="2400" dirty="0" smtClean="0"/>
              <a:t>)</a:t>
            </a:r>
            <a:r>
              <a:rPr lang="en-US" sz="2400" baseline="-25000" dirty="0" smtClean="0"/>
              <a:t> </a:t>
            </a:r>
            <a:r>
              <a:rPr lang="en-US" sz="2400" dirty="0" smtClean="0"/>
              <a:t>  = 0,  (d</a:t>
            </a:r>
            <a:r>
              <a:rPr lang="en-US" sz="2400" baseline="-25000" dirty="0" smtClean="0"/>
              <a:t>7 </a:t>
            </a:r>
            <a:r>
              <a:rPr lang="en-US" sz="2400" dirty="0" smtClean="0"/>
              <a:t>) = 1</a:t>
            </a:r>
            <a:endParaRPr lang="en-US" sz="2400" dirty="0"/>
          </a:p>
        </p:txBody>
      </p:sp>
      <p:sp>
        <p:nvSpPr>
          <p:cNvPr id="7" name="TextBox 6"/>
          <p:cNvSpPr txBox="1"/>
          <p:nvPr/>
        </p:nvSpPr>
        <p:spPr>
          <a:xfrm>
            <a:off x="0" y="3505200"/>
            <a:ext cx="4038600" cy="461665"/>
          </a:xfrm>
          <a:prstGeom prst="rect">
            <a:avLst/>
          </a:prstGeom>
          <a:noFill/>
        </p:spPr>
        <p:txBody>
          <a:bodyPr wrap="square" rtlCol="0">
            <a:spAutoFit/>
          </a:bodyPr>
          <a:lstStyle/>
          <a:p>
            <a:r>
              <a:rPr lang="en-US" sz="2400" dirty="0" smtClean="0"/>
              <a:t>For banana  (d</a:t>
            </a:r>
            <a:r>
              <a:rPr lang="en-US" sz="2400" baseline="-25000" dirty="0" smtClean="0"/>
              <a:t>6</a:t>
            </a:r>
            <a:r>
              <a:rPr lang="en-US" sz="2400" dirty="0" smtClean="0"/>
              <a:t>)</a:t>
            </a:r>
            <a:r>
              <a:rPr lang="en-US" sz="2400" baseline="-25000" dirty="0" smtClean="0"/>
              <a:t> </a:t>
            </a:r>
            <a:r>
              <a:rPr lang="en-US" sz="2400" dirty="0" smtClean="0"/>
              <a:t>  = 1,  (d</a:t>
            </a:r>
            <a:r>
              <a:rPr lang="en-US" sz="2400" baseline="-25000" dirty="0" smtClean="0"/>
              <a:t>7 </a:t>
            </a:r>
            <a:r>
              <a:rPr lang="en-US" sz="2400" dirty="0" smtClean="0"/>
              <a:t>) = 0</a:t>
            </a:r>
            <a:endParaRPr lang="en-US" sz="2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2"/>
          <p:cNvPicPr>
            <a:picLocks noChangeAspect="1" noChangeArrowheads="1"/>
          </p:cNvPicPr>
          <p:nvPr/>
        </p:nvPicPr>
        <p:blipFill>
          <a:blip r:embed="rId2" cstate="print"/>
          <a:srcRect/>
          <a:stretch>
            <a:fillRect/>
          </a:stretch>
        </p:blipFill>
        <p:spPr bwMode="auto">
          <a:xfrm>
            <a:off x="304800" y="3733800"/>
            <a:ext cx="8153400" cy="3390900"/>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1600200" y="-152400"/>
            <a:ext cx="64770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457200" y="4495800"/>
            <a:ext cx="7867650" cy="1876425"/>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2590800" y="0"/>
            <a:ext cx="37694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7" name="Picture 3"/>
          <p:cNvPicPr>
            <a:picLocks noChangeAspect="1" noChangeArrowheads="1"/>
          </p:cNvPicPr>
          <p:nvPr/>
        </p:nvPicPr>
        <p:blipFill>
          <a:blip r:embed="rId2" cstate="print"/>
          <a:srcRect/>
          <a:stretch>
            <a:fillRect/>
          </a:stretch>
        </p:blipFill>
        <p:spPr bwMode="auto">
          <a:xfrm>
            <a:off x="0" y="0"/>
            <a:ext cx="8686800" cy="2514600"/>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362200" y="2438400"/>
            <a:ext cx="37694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8" name="Picture 4"/>
          <p:cNvPicPr>
            <a:picLocks noChangeAspect="1" noChangeArrowheads="1"/>
          </p:cNvPicPr>
          <p:nvPr/>
        </p:nvPicPr>
        <p:blipFill>
          <a:blip r:embed="rId2" cstate="print"/>
          <a:srcRect/>
          <a:stretch>
            <a:fillRect/>
          </a:stretch>
        </p:blipFill>
        <p:spPr bwMode="auto">
          <a:xfrm>
            <a:off x="0" y="228600"/>
            <a:ext cx="5343525" cy="2914650"/>
          </a:xfrm>
          <a:prstGeom prst="rect">
            <a:avLst/>
          </a:prstGeom>
          <a:noFill/>
          <a:ln w="9525">
            <a:noFill/>
            <a:miter lim="800000"/>
            <a:headEnd/>
            <a:tailEnd/>
          </a:ln>
        </p:spPr>
      </p:pic>
      <p:pic>
        <p:nvPicPr>
          <p:cNvPr id="323589" name="Picture 5"/>
          <p:cNvPicPr>
            <a:picLocks noChangeAspect="1" noChangeArrowheads="1"/>
          </p:cNvPicPr>
          <p:nvPr/>
        </p:nvPicPr>
        <p:blipFill>
          <a:blip r:embed="rId3" cstate="print"/>
          <a:srcRect/>
          <a:stretch>
            <a:fillRect/>
          </a:stretch>
        </p:blipFill>
        <p:spPr bwMode="auto">
          <a:xfrm>
            <a:off x="0" y="4038600"/>
            <a:ext cx="5196840" cy="1676400"/>
          </a:xfrm>
          <a:prstGeom prst="rect">
            <a:avLst/>
          </a:prstGeom>
          <a:noFill/>
          <a:ln w="9525">
            <a:noFill/>
            <a:miter lim="800000"/>
            <a:headEnd/>
            <a:tailEnd/>
          </a:ln>
        </p:spPr>
      </p:pic>
      <p:pic>
        <p:nvPicPr>
          <p:cNvPr id="323590" name="Picture 6"/>
          <p:cNvPicPr>
            <a:picLocks noChangeAspect="1" noChangeArrowheads="1"/>
          </p:cNvPicPr>
          <p:nvPr/>
        </p:nvPicPr>
        <p:blipFill>
          <a:blip r:embed="rId4" cstate="print"/>
          <a:srcRect/>
          <a:stretch>
            <a:fillRect/>
          </a:stretch>
        </p:blipFill>
        <p:spPr bwMode="auto">
          <a:xfrm>
            <a:off x="762000" y="6019800"/>
            <a:ext cx="2667000" cy="449494"/>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5181600" y="1524000"/>
            <a:ext cx="39624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457200" y="206375"/>
            <a:ext cx="8001000" cy="6265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0" name="Picture 2"/>
          <p:cNvPicPr>
            <a:picLocks noChangeAspect="1" noChangeArrowheads="1"/>
          </p:cNvPicPr>
          <p:nvPr/>
        </p:nvPicPr>
        <p:blipFill>
          <a:blip r:embed="rId2" cstate="print"/>
          <a:srcRect/>
          <a:stretch>
            <a:fillRect/>
          </a:stretch>
        </p:blipFill>
        <p:spPr bwMode="auto">
          <a:xfrm>
            <a:off x="152400" y="5105400"/>
            <a:ext cx="8763000" cy="151447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1600200" y="0"/>
            <a:ext cx="60960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1" name="Picture 3"/>
          <p:cNvPicPr>
            <a:picLocks noChangeAspect="1" noChangeArrowheads="1"/>
          </p:cNvPicPr>
          <p:nvPr/>
        </p:nvPicPr>
        <p:blipFill>
          <a:blip r:embed="rId2" cstate="print"/>
          <a:srcRect/>
          <a:stretch>
            <a:fillRect/>
          </a:stretch>
        </p:blipFill>
        <p:spPr bwMode="auto">
          <a:xfrm>
            <a:off x="0" y="4800600"/>
            <a:ext cx="9134856" cy="20574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395831" y="0"/>
            <a:ext cx="3964369"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2"/>
          <p:cNvPicPr>
            <a:picLocks noChangeAspect="1" noChangeArrowheads="1"/>
          </p:cNvPicPr>
          <p:nvPr/>
        </p:nvPicPr>
        <p:blipFill>
          <a:blip r:embed="rId2" cstate="print"/>
          <a:srcRect/>
          <a:stretch>
            <a:fillRect/>
          </a:stretch>
        </p:blipFill>
        <p:spPr bwMode="auto">
          <a:xfrm>
            <a:off x="1" y="1"/>
            <a:ext cx="9204612" cy="68131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0"/>
            <a:ext cx="8235480" cy="1569660"/>
          </a:xfrm>
          <a:prstGeom prst="rect">
            <a:avLst/>
          </a:prstGeom>
          <a:noFill/>
        </p:spPr>
        <p:txBody>
          <a:bodyPr wrap="square" rtlCol="0">
            <a:spAutoFit/>
          </a:bodyPr>
          <a:lstStyle/>
          <a:p>
            <a:r>
              <a:rPr lang="en-US" sz="3200" b="1" dirty="0" smtClean="0">
                <a:solidFill>
                  <a:srgbClr val="FF0000"/>
                </a:solidFill>
              </a:rPr>
              <a:t>A neural network for temperature control</a:t>
            </a:r>
          </a:p>
          <a:p>
            <a:endParaRPr lang="en-US" sz="3200" b="1" dirty="0" smtClean="0">
              <a:solidFill>
                <a:srgbClr val="FF0000"/>
              </a:solidFill>
            </a:endParaRPr>
          </a:p>
          <a:p>
            <a:r>
              <a:rPr lang="en-US" sz="3200" b="1" dirty="0" smtClean="0">
                <a:solidFill>
                  <a:srgbClr val="FF0000"/>
                </a:solidFill>
              </a:rPr>
              <a:t>SEE TEXT BOOK  p205-209</a:t>
            </a:r>
            <a:endParaRPr lang="en-US" sz="3200" b="1" dirty="0">
              <a:solidFill>
                <a:srgbClr val="FF0000"/>
              </a:solidFill>
            </a:endParaRPr>
          </a:p>
        </p:txBody>
      </p:sp>
      <p:sp>
        <p:nvSpPr>
          <p:cNvPr id="3" name="TextBox 2"/>
          <p:cNvSpPr txBox="1"/>
          <p:nvPr/>
        </p:nvSpPr>
        <p:spPr>
          <a:xfrm>
            <a:off x="1" y="2209800"/>
            <a:ext cx="9143999" cy="4154984"/>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t>We first demonstrate a very simple neural network for control application where the neural network is intended to function as an ON/OFF controller</a:t>
            </a:r>
          </a:p>
          <a:p>
            <a:pPr marL="342900" indent="-342900">
              <a:buFont typeface="Arial" panose="020B0604020202020204" pitchFamily="34" charset="0"/>
              <a:buChar char="•"/>
            </a:pPr>
            <a:endParaRPr lang="en-US" sz="2400" b="1" dirty="0" smtClean="0"/>
          </a:p>
          <a:p>
            <a:pPr marL="342900" indent="-342900">
              <a:buFont typeface="Arial" panose="020B0604020202020204" pitchFamily="34" charset="0"/>
              <a:buChar char="•"/>
            </a:pPr>
            <a:r>
              <a:rPr lang="en-US" sz="2400" b="1" dirty="0" smtClean="0"/>
              <a:t>The objective is to train the NN so that when the measured temperature is higher than desired the neural controller shuts OFF the furnace and when the measured temperature is below the desired temperature then the neural controller turns ON the surface</a:t>
            </a:r>
          </a:p>
          <a:p>
            <a:pPr marL="342900" indent="-342900">
              <a:buFont typeface="Arial" panose="020B0604020202020204" pitchFamily="34" charset="0"/>
              <a:buChar char="•"/>
            </a:pPr>
            <a:endParaRPr lang="en-US" sz="2400" b="1" dirty="0" smtClean="0"/>
          </a:p>
          <a:p>
            <a:pPr marL="342900" indent="-342900">
              <a:buFont typeface="Arial" panose="020B0604020202020204" pitchFamily="34" charset="0"/>
              <a:buChar char="•"/>
            </a:pPr>
            <a:r>
              <a:rPr lang="en-US" sz="2400" b="1" dirty="0" smtClean="0"/>
              <a:t>To train the NN to recognize the error between the desired and measured temperature and provide ON/OFF control</a:t>
            </a:r>
            <a:endParaRPr lang="en-US" sz="2400" b="1" dirty="0"/>
          </a:p>
        </p:txBody>
      </p:sp>
    </p:spTree>
    <p:extLst>
      <p:ext uri="{BB962C8B-B14F-4D97-AF65-F5344CB8AC3E}">
        <p14:creationId xmlns="" xmlns:p14="http://schemas.microsoft.com/office/powerpoint/2010/main" val="325920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ChangeArrowheads="1"/>
          </p:cNvSpPr>
          <p:nvPr/>
        </p:nvSpPr>
        <p:spPr bwMode="auto">
          <a:xfrm>
            <a:off x="0" y="592745"/>
            <a:ext cx="9144000"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Two numbers X and Y are to be compared on the cross space [-2,2] x[-2,2]. Output of network is a 3 bit pattern corresponding to ( top node : X &gt;Y, middle node : X&lt;Y, bottom node :X=Y) taking value 0 if false and value 1 for true.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Use BPA algorithm for  input pair ( X,Y)= ( -2, -1) for one epoch with neural architecture  in which there is a single  neuron in single hidden layer. Learning coefficient is 0.1, initial weights and biases at all hidden and output nodes are 0.5, activation function for all layers is </a:t>
            </a:r>
            <a:r>
              <a:rPr kumimoji="0" lang="en-US" sz="2000" b="1" i="0" u="none" strike="noStrike" cap="none" normalizeH="0" baseline="0" dirty="0" err="1" smtClean="0">
                <a:ln>
                  <a:noFill/>
                </a:ln>
                <a:solidFill>
                  <a:schemeClr val="tx1"/>
                </a:solidFill>
                <a:effectLst/>
                <a:latin typeface="Calibri" pitchFamily="34" charset="0"/>
                <a:ea typeface="Calibri" pitchFamily="34" charset="0"/>
                <a:cs typeface="Mangal" pitchFamily="18" charset="0"/>
              </a:rPr>
              <a:t>logsigmoid</a:t>
            </a:r>
            <a:r>
              <a:rPr kumimoji="0" lang="en-US" sz="20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a:t>
            </a:r>
            <a:r>
              <a:rPr kumimoji="0" lang="en-US" sz="2000" b="1" i="0" u="none" strike="noStrike" cap="none" normalizeH="0" baseline="0" dirty="0" err="1" smtClean="0">
                <a:ln>
                  <a:noFill/>
                </a:ln>
                <a:solidFill>
                  <a:schemeClr val="tx1"/>
                </a:solidFill>
                <a:effectLst/>
                <a:latin typeface="Calibri" pitchFamily="34" charset="0"/>
                <a:ea typeface="Calibri" pitchFamily="34" charset="0"/>
                <a:cs typeface="Mangal" pitchFamily="18" charset="0"/>
              </a:rPr>
              <a:t>i</a:t>
            </a:r>
            <a:r>
              <a:rPr kumimoji="0" lang="en-US" sz="20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Draw the ANN network with weights, biases and  inputs/outputs (ii) Find Error vectors at output and hidden nodes and (iii) Find new weights and biases.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ea typeface="Calibri" pitchFamily="34" charset="0"/>
                <a:cs typeface="Mangal" pitchFamily="18" charset="0"/>
              </a:rPr>
              <a:t>Write </a:t>
            </a:r>
            <a:r>
              <a:rPr kumimoji="0" lang="en-US" sz="2000" b="1" i="0" u="none" strike="noStrike" cap="none" normalizeH="0" baseline="0" dirty="0" err="1" smtClean="0">
                <a:ln>
                  <a:noFill/>
                </a:ln>
                <a:solidFill>
                  <a:schemeClr val="tx1"/>
                </a:solidFill>
                <a:effectLst/>
                <a:latin typeface="Arial" pitchFamily="34" charset="0"/>
                <a:ea typeface="Calibri" pitchFamily="34" charset="0"/>
                <a:cs typeface="Mangal" pitchFamily="18" charset="0"/>
              </a:rPr>
              <a:t>Matlab</a:t>
            </a:r>
            <a:r>
              <a:rPr kumimoji="0" lang="en-US" sz="2000" b="1" i="0" u="none" strike="noStrike" cap="none" normalizeH="0" baseline="0" dirty="0" smtClean="0">
                <a:ln>
                  <a:noFill/>
                </a:ln>
                <a:solidFill>
                  <a:schemeClr val="tx1"/>
                </a:solidFill>
                <a:effectLst/>
                <a:latin typeface="Arial" pitchFamily="34" charset="0"/>
                <a:ea typeface="Calibri" pitchFamily="34" charset="0"/>
                <a:cs typeface="Mangal" pitchFamily="18" charset="0"/>
              </a:rPr>
              <a:t> Code for the same problem to train and test neural network of three hidden layers with 2, 3, 4 nodes respectively in these hidden layers. Generate patterns with X and Y changing in increments of 1 , divide the patterns into training data and test data picking alternate one in each set. Biases at all hidden nodes are 0.1, learning coefficient is 0.9, activation function at output layer is linear and at all other layers is bipolar sigmoid, training goal is 10</a:t>
            </a:r>
            <a:r>
              <a:rPr kumimoji="0" lang="en-US" sz="2000" b="1" i="0" u="none" strike="noStrike" cap="none" normalizeH="0" baseline="30000" dirty="0" smtClean="0">
                <a:ln>
                  <a:noFill/>
                </a:ln>
                <a:solidFill>
                  <a:schemeClr val="tx1"/>
                </a:solidFill>
                <a:effectLst/>
                <a:latin typeface="Arial" pitchFamily="34" charset="0"/>
                <a:ea typeface="Calibri" pitchFamily="34" charset="0"/>
                <a:cs typeface="Mangal" pitchFamily="18" charset="0"/>
              </a:rPr>
              <a:t>-8</a:t>
            </a:r>
            <a:r>
              <a:rPr kumimoji="0" lang="en-US" sz="2000" b="1" i="0" u="none" strike="noStrike" cap="none" normalizeH="0" baseline="0" dirty="0" smtClean="0">
                <a:ln>
                  <a:noFill/>
                </a:ln>
                <a:solidFill>
                  <a:schemeClr val="tx1"/>
                </a:solidFill>
                <a:effectLst/>
                <a:latin typeface="Arial" pitchFamily="34" charset="0"/>
                <a:ea typeface="Calibri" pitchFamily="34" charset="0"/>
                <a:cs typeface="Mangal" pitchFamily="18" charset="0"/>
              </a:rPr>
              <a:t>. All other parameters are default values (do not write commands for them).</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7249">
                                            <p:txEl>
                                              <p:pRg st="0" end="0"/>
                                            </p:txEl>
                                          </p:spTgt>
                                        </p:tgtEl>
                                        <p:attrNameLst>
                                          <p:attrName>style.visibility</p:attrName>
                                        </p:attrNameLst>
                                      </p:cBhvr>
                                      <p:to>
                                        <p:strVal val="visible"/>
                                      </p:to>
                                    </p:set>
                                    <p:anim calcmode="lin" valueType="num">
                                      <p:cBhvr additive="base">
                                        <p:cTn id="7" dur="500" fill="hold"/>
                                        <p:tgtEl>
                                          <p:spTgt spid="4372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7249">
                                            <p:txEl>
                                              <p:pRg st="2" end="2"/>
                                            </p:txEl>
                                          </p:spTgt>
                                        </p:tgtEl>
                                        <p:attrNameLst>
                                          <p:attrName>style.visibility</p:attrName>
                                        </p:attrNameLst>
                                      </p:cBhvr>
                                      <p:to>
                                        <p:strVal val="visible"/>
                                      </p:to>
                                    </p:set>
                                    <p:anim calcmode="lin" valueType="num">
                                      <p:cBhvr additive="base">
                                        <p:cTn id="13" dur="500" fill="hold"/>
                                        <p:tgtEl>
                                          <p:spTgt spid="43724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7249">
                                            <p:txEl>
                                              <p:pRg st="4" end="4"/>
                                            </p:txEl>
                                          </p:spTgt>
                                        </p:tgtEl>
                                        <p:attrNameLst>
                                          <p:attrName>style.visibility</p:attrName>
                                        </p:attrNameLst>
                                      </p:cBhvr>
                                      <p:to>
                                        <p:strVal val="visible"/>
                                      </p:to>
                                    </p:set>
                                    <p:anim calcmode="lin" valueType="num">
                                      <p:cBhvr additive="base">
                                        <p:cTn id="19" dur="500" fill="hold"/>
                                        <p:tgtEl>
                                          <p:spTgt spid="43724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724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44624" y="228600"/>
          <a:ext cx="9288624" cy="838200"/>
        </p:xfrm>
        <a:graphic>
          <a:graphicData uri="http://schemas.openxmlformats.org/presentationml/2006/ole">
            <p:oleObj spid="_x0000_s467970" name="Equation" r:id="rId3" imgW="7594560" imgH="685800" progId="Equation.3">
              <p:embed/>
            </p:oleObj>
          </a:graphicData>
        </a:graphic>
      </p:graphicFrame>
      <p:graphicFrame>
        <p:nvGraphicFramePr>
          <p:cNvPr id="5" name="Object 4"/>
          <p:cNvGraphicFramePr>
            <a:graphicFrameLocks noChangeAspect="1"/>
          </p:cNvGraphicFramePr>
          <p:nvPr/>
        </p:nvGraphicFramePr>
        <p:xfrm>
          <a:off x="381000" y="5181600"/>
          <a:ext cx="7184572" cy="1676400"/>
        </p:xfrm>
        <a:graphic>
          <a:graphicData uri="http://schemas.openxmlformats.org/presentationml/2006/ole">
            <p:oleObj spid="_x0000_s467972" name="Equation" r:id="rId4" imgW="3047760" imgH="711000" progId="Equation.3">
              <p:embed/>
            </p:oleObj>
          </a:graphicData>
        </a:graphic>
      </p:graphicFrame>
      <p:graphicFrame>
        <p:nvGraphicFramePr>
          <p:cNvPr id="467973" name="Object 5"/>
          <p:cNvGraphicFramePr>
            <a:graphicFrameLocks noChangeAspect="1"/>
          </p:cNvGraphicFramePr>
          <p:nvPr/>
        </p:nvGraphicFramePr>
        <p:xfrm>
          <a:off x="0" y="2133600"/>
          <a:ext cx="9289401" cy="990600"/>
        </p:xfrm>
        <a:graphic>
          <a:graphicData uri="http://schemas.openxmlformats.org/presentationml/2006/ole">
            <p:oleObj spid="_x0000_s467973" name="Equation" r:id="rId5" imgW="6426000" imgH="685800" progId="Equation.3">
              <p:embed/>
            </p:oleObj>
          </a:graphicData>
        </a:graphic>
      </p:graphicFrame>
      <p:graphicFrame>
        <p:nvGraphicFramePr>
          <p:cNvPr id="467974" name="Object 6"/>
          <p:cNvGraphicFramePr>
            <a:graphicFrameLocks noChangeAspect="1"/>
          </p:cNvGraphicFramePr>
          <p:nvPr/>
        </p:nvGraphicFramePr>
        <p:xfrm>
          <a:off x="0" y="3124200"/>
          <a:ext cx="8940803" cy="1676400"/>
        </p:xfrm>
        <a:graphic>
          <a:graphicData uri="http://schemas.openxmlformats.org/presentationml/2006/ole">
            <p:oleObj spid="_x0000_s467974" name="Equation" r:id="rId6" imgW="6426000" imgH="1371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7973"/>
                                        </p:tgtEl>
                                        <p:attrNameLst>
                                          <p:attrName>style.visibility</p:attrName>
                                        </p:attrNameLst>
                                      </p:cBhvr>
                                      <p:to>
                                        <p:strVal val="visible"/>
                                      </p:to>
                                    </p:set>
                                    <p:anim calcmode="lin" valueType="num">
                                      <p:cBhvr additive="base">
                                        <p:cTn id="13" dur="500" fill="hold"/>
                                        <p:tgtEl>
                                          <p:spTgt spid="467973"/>
                                        </p:tgtEl>
                                        <p:attrNameLst>
                                          <p:attrName>ppt_x</p:attrName>
                                        </p:attrNameLst>
                                      </p:cBhvr>
                                      <p:tavLst>
                                        <p:tav tm="0">
                                          <p:val>
                                            <p:strVal val="#ppt_x"/>
                                          </p:val>
                                        </p:tav>
                                        <p:tav tm="100000">
                                          <p:val>
                                            <p:strVal val="#ppt_x"/>
                                          </p:val>
                                        </p:tav>
                                      </p:tavLst>
                                    </p:anim>
                                    <p:anim calcmode="lin" valueType="num">
                                      <p:cBhvr additive="base">
                                        <p:cTn id="14" dur="500" fill="hold"/>
                                        <p:tgtEl>
                                          <p:spTgt spid="4679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7974"/>
                                        </p:tgtEl>
                                        <p:attrNameLst>
                                          <p:attrName>style.visibility</p:attrName>
                                        </p:attrNameLst>
                                      </p:cBhvr>
                                      <p:to>
                                        <p:strVal val="visible"/>
                                      </p:to>
                                    </p:set>
                                    <p:anim calcmode="lin" valueType="num">
                                      <p:cBhvr additive="base">
                                        <p:cTn id="19" dur="500" fill="hold"/>
                                        <p:tgtEl>
                                          <p:spTgt spid="467974"/>
                                        </p:tgtEl>
                                        <p:attrNameLst>
                                          <p:attrName>ppt_x</p:attrName>
                                        </p:attrNameLst>
                                      </p:cBhvr>
                                      <p:tavLst>
                                        <p:tav tm="0">
                                          <p:val>
                                            <p:strVal val="#ppt_x"/>
                                          </p:val>
                                        </p:tav>
                                        <p:tav tm="100000">
                                          <p:val>
                                            <p:strVal val="#ppt_x"/>
                                          </p:val>
                                        </p:tav>
                                      </p:tavLst>
                                    </p:anim>
                                    <p:anim calcmode="lin" valueType="num">
                                      <p:cBhvr additive="base">
                                        <p:cTn id="20" dur="500" fill="hold"/>
                                        <p:tgtEl>
                                          <p:spTgt spid="467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6740307"/>
          </a:xfrm>
          <a:prstGeom prst="rect">
            <a:avLst/>
          </a:prstGeom>
          <a:noFill/>
        </p:spPr>
        <p:txBody>
          <a:bodyPr wrap="square" rtlCol="0">
            <a:spAutoFit/>
          </a:bodyPr>
          <a:lstStyle/>
          <a:p>
            <a:pPr>
              <a:lnSpc>
                <a:spcPct val="200000"/>
              </a:lnSpc>
            </a:pPr>
            <a:r>
              <a:rPr lang="en-US" sz="2400" b="1" dirty="0" smtClean="0"/>
              <a:t>Net=</a:t>
            </a:r>
            <a:r>
              <a:rPr lang="en-US" sz="2400" b="1" dirty="0" err="1" smtClean="0"/>
              <a:t>newff</a:t>
            </a:r>
            <a:r>
              <a:rPr lang="en-US" sz="2400" b="1" dirty="0" smtClean="0"/>
              <a:t>(</a:t>
            </a:r>
            <a:r>
              <a:rPr lang="en-US" sz="2400" b="1" dirty="0" err="1" smtClean="0"/>
              <a:t>minmax</a:t>
            </a:r>
            <a:r>
              <a:rPr lang="en-US" sz="2400" b="1" dirty="0" smtClean="0"/>
              <a:t>(p), [ 2 3 4 3]{‘</a:t>
            </a:r>
            <a:r>
              <a:rPr lang="en-US" sz="2400" b="1" dirty="0" err="1" smtClean="0"/>
              <a:t>tansig</a:t>
            </a:r>
            <a:r>
              <a:rPr lang="en-US" sz="2400" b="1" dirty="0" smtClean="0"/>
              <a:t>’ , ‘</a:t>
            </a:r>
            <a:r>
              <a:rPr lang="en-US" sz="2400" b="1" dirty="0" err="1" smtClean="0"/>
              <a:t>tansig</a:t>
            </a:r>
            <a:r>
              <a:rPr lang="en-US" sz="2400" b="1" dirty="0" smtClean="0"/>
              <a:t>’, ‘</a:t>
            </a:r>
            <a:r>
              <a:rPr lang="en-US" sz="2400" b="1" dirty="0" err="1" smtClean="0"/>
              <a:t>tansig</a:t>
            </a:r>
            <a:r>
              <a:rPr lang="en-US" sz="2400" b="1" dirty="0" smtClean="0"/>
              <a:t>’, ‘</a:t>
            </a:r>
            <a:r>
              <a:rPr lang="en-US" sz="2400" b="1" dirty="0" err="1" smtClean="0"/>
              <a:t>purelin</a:t>
            </a:r>
            <a:r>
              <a:rPr lang="en-US" sz="2400" b="1" dirty="0" smtClean="0"/>
              <a:t>’},</a:t>
            </a:r>
            <a:r>
              <a:rPr lang="en-US" sz="2400" b="1" dirty="0" err="1" smtClean="0"/>
              <a:t>trainrp</a:t>
            </a:r>
            <a:r>
              <a:rPr lang="en-US" sz="2400" b="1" dirty="0" smtClean="0"/>
              <a:t>)</a:t>
            </a:r>
          </a:p>
          <a:p>
            <a:pPr>
              <a:lnSpc>
                <a:spcPct val="200000"/>
              </a:lnSpc>
            </a:pPr>
            <a:r>
              <a:rPr lang="en-US" sz="2400" b="1" dirty="0" smtClean="0"/>
              <a:t>Net.train.Param.lr=0.9</a:t>
            </a:r>
          </a:p>
          <a:p>
            <a:pPr>
              <a:lnSpc>
                <a:spcPct val="200000"/>
              </a:lnSpc>
            </a:pPr>
            <a:r>
              <a:rPr lang="en-US" sz="2400" b="1" dirty="0" err="1" smtClean="0"/>
              <a:t>Net.train.param.goal</a:t>
            </a:r>
            <a:r>
              <a:rPr lang="en-US" sz="2400" b="1" dirty="0" smtClean="0"/>
              <a:t>=1e-8</a:t>
            </a:r>
          </a:p>
          <a:p>
            <a:pPr>
              <a:lnSpc>
                <a:spcPct val="200000"/>
              </a:lnSpc>
            </a:pPr>
            <a:r>
              <a:rPr lang="en-US" sz="2400" b="1" dirty="0" err="1" smtClean="0"/>
              <a:t>Net.b</a:t>
            </a:r>
            <a:r>
              <a:rPr lang="en-US" sz="2400" b="1" dirty="0" smtClean="0"/>
              <a:t>{1}=[0.1;0.1];</a:t>
            </a:r>
          </a:p>
          <a:p>
            <a:pPr>
              <a:lnSpc>
                <a:spcPct val="200000"/>
              </a:lnSpc>
            </a:pPr>
            <a:r>
              <a:rPr lang="en-US" sz="2400" b="1" dirty="0" err="1" smtClean="0"/>
              <a:t>Net.b</a:t>
            </a:r>
            <a:r>
              <a:rPr lang="en-US" sz="2400" b="1" dirty="0" smtClean="0"/>
              <a:t>{2}=[0.1;0.1;0.1]</a:t>
            </a:r>
          </a:p>
          <a:p>
            <a:pPr>
              <a:lnSpc>
                <a:spcPct val="200000"/>
              </a:lnSpc>
            </a:pPr>
            <a:r>
              <a:rPr lang="en-US" sz="2400" b="1" dirty="0" err="1" smtClean="0"/>
              <a:t>Net.b</a:t>
            </a:r>
            <a:r>
              <a:rPr lang="en-US" sz="2400" b="1" dirty="0" smtClean="0"/>
              <a:t>{3}=[0.1;0.1;0.1;0.1];</a:t>
            </a:r>
          </a:p>
          <a:p>
            <a:pPr>
              <a:lnSpc>
                <a:spcPct val="200000"/>
              </a:lnSpc>
            </a:pPr>
            <a:r>
              <a:rPr lang="en-US" sz="2400" b="1" dirty="0" smtClean="0"/>
              <a:t>Net=train(</a:t>
            </a:r>
            <a:r>
              <a:rPr lang="en-US" sz="2400" b="1" dirty="0" err="1" smtClean="0"/>
              <a:t>net,p,t</a:t>
            </a:r>
            <a:r>
              <a:rPr lang="en-US" sz="2400" b="1" dirty="0" smtClean="0"/>
              <a:t>)</a:t>
            </a:r>
          </a:p>
          <a:p>
            <a:pPr>
              <a:lnSpc>
                <a:spcPct val="200000"/>
              </a:lnSpc>
            </a:pPr>
            <a:r>
              <a:rPr lang="en-US" sz="2400" b="1" dirty="0" smtClean="0"/>
              <a:t>A=</a:t>
            </a:r>
            <a:r>
              <a:rPr lang="en-US" sz="2400" b="1" dirty="0" err="1" smtClean="0"/>
              <a:t>sim</a:t>
            </a:r>
            <a:r>
              <a:rPr lang="en-US" sz="2400" b="1" dirty="0" smtClean="0"/>
              <a:t>(</a:t>
            </a:r>
            <a:r>
              <a:rPr lang="en-US" sz="2400" b="1" dirty="0" err="1" smtClean="0"/>
              <a:t>net,p</a:t>
            </a:r>
            <a:r>
              <a:rPr lang="en-US" sz="2400" b="1" dirty="0" smtClean="0"/>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533400" y="0"/>
            <a:ext cx="6629400" cy="5480050"/>
          </a:xfrm>
          <a:prstGeom prst="rect">
            <a:avLst/>
          </a:prstGeom>
          <a:noFill/>
          <a:ln w="9525">
            <a:noFill/>
            <a:miter lim="800000"/>
            <a:headEnd/>
            <a:tailEnd/>
          </a:ln>
        </p:spPr>
      </p:pic>
      <p:sp>
        <p:nvSpPr>
          <p:cNvPr id="60419" name="Text Box 3"/>
          <p:cNvSpPr txBox="1">
            <a:spLocks noChangeArrowheads="1"/>
          </p:cNvSpPr>
          <p:nvPr/>
        </p:nvSpPr>
        <p:spPr bwMode="auto">
          <a:xfrm>
            <a:off x="1127125" y="5757863"/>
            <a:ext cx="6597650" cy="641350"/>
          </a:xfrm>
          <a:prstGeom prst="rect">
            <a:avLst/>
          </a:prstGeom>
          <a:noFill/>
          <a:ln w="9525">
            <a:noFill/>
            <a:miter lim="800000"/>
            <a:headEnd/>
            <a:tailEnd/>
          </a:ln>
        </p:spPr>
        <p:txBody>
          <a:bodyPr wrap="none">
            <a:spAutoFit/>
          </a:bodyPr>
          <a:lstStyle/>
          <a:p>
            <a:pPr eaLnBrk="0" hangingPunct="0"/>
            <a:r>
              <a:rPr lang="en-US" sz="3600" i="1"/>
              <a:t>Tan Sigmoid activation function</a:t>
            </a:r>
            <a:r>
              <a:rPr lang="en-US"/>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ChangeArrowheads="1"/>
          </p:cNvSpPr>
          <p:nvPr/>
        </p:nvSpPr>
        <p:spPr bwMode="auto">
          <a:xfrm>
            <a:off x="0" y="3209925"/>
            <a:ext cx="9144000" cy="0"/>
          </a:xfrm>
          <a:prstGeom prst="rect">
            <a:avLst/>
          </a:prstGeom>
          <a:noFill/>
          <a:ln w="9525">
            <a:noFill/>
            <a:miter lim="800000"/>
            <a:headEnd/>
            <a:tailEnd/>
          </a:ln>
        </p:spPr>
        <p:txBody>
          <a:bodyPr wrap="none" anchor="ctr">
            <a:spAutoFit/>
          </a:bodyPr>
          <a:lstStyle/>
          <a:p>
            <a:pPr eaLnBrk="0" hangingPunct="0"/>
            <a:endParaRPr lang="en-US"/>
          </a:p>
        </p:txBody>
      </p:sp>
      <p:sp>
        <p:nvSpPr>
          <p:cNvPr id="2052" name="Text Box 10"/>
          <p:cNvSpPr txBox="1">
            <a:spLocks noChangeArrowheads="1"/>
          </p:cNvSpPr>
          <p:nvPr/>
        </p:nvSpPr>
        <p:spPr bwMode="auto">
          <a:xfrm>
            <a:off x="0" y="3581400"/>
            <a:ext cx="8839200" cy="1554163"/>
          </a:xfrm>
          <a:prstGeom prst="rect">
            <a:avLst/>
          </a:prstGeom>
          <a:noFill/>
          <a:ln w="9525">
            <a:noFill/>
            <a:miter lim="800000"/>
            <a:headEnd/>
            <a:tailEnd/>
          </a:ln>
        </p:spPr>
        <p:txBody>
          <a:bodyPr>
            <a:spAutoFit/>
          </a:bodyPr>
          <a:lstStyle/>
          <a:p>
            <a:pPr eaLnBrk="0" hangingPunct="0"/>
            <a:r>
              <a:rPr lang="en-US" sz="3200"/>
              <a:t> </a:t>
            </a:r>
          </a:p>
          <a:p>
            <a:pPr eaLnBrk="0" hangingPunct="0"/>
            <a:endParaRPr lang="en-US" sz="3200"/>
          </a:p>
          <a:p>
            <a:pPr eaLnBrk="0" hangingPunct="0"/>
            <a:r>
              <a:rPr lang="en-US" sz="3200"/>
              <a:t>Find 		f </a:t>
            </a:r>
            <a:r>
              <a:rPr lang="en-US" sz="3200" baseline="30000"/>
              <a:t>’</a:t>
            </a:r>
            <a:r>
              <a:rPr lang="en-US" sz="3200"/>
              <a:t>(net) wrt net  in terms of y</a:t>
            </a:r>
          </a:p>
        </p:txBody>
      </p:sp>
      <p:graphicFrame>
        <p:nvGraphicFramePr>
          <p:cNvPr id="2050" name="Object 11"/>
          <p:cNvGraphicFramePr>
            <a:graphicFrameLocks noChangeAspect="1"/>
          </p:cNvGraphicFramePr>
          <p:nvPr/>
        </p:nvGraphicFramePr>
        <p:xfrm>
          <a:off x="533400" y="533400"/>
          <a:ext cx="7543800" cy="2641600"/>
        </p:xfrm>
        <a:graphic>
          <a:graphicData uri="http://schemas.openxmlformats.org/presentationml/2006/ole">
            <p:oleObj spid="_x0000_s2050" name="Equation" r:id="rId3" imgW="2920680" imgH="1028520" progId="Equation.3">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5"/>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3074" name="Object 4"/>
          <p:cNvGraphicFramePr>
            <a:graphicFrameLocks noChangeAspect="1"/>
          </p:cNvGraphicFramePr>
          <p:nvPr/>
        </p:nvGraphicFramePr>
        <p:xfrm>
          <a:off x="0" y="0"/>
          <a:ext cx="3894138" cy="4187825"/>
        </p:xfrm>
        <a:graphic>
          <a:graphicData uri="http://schemas.openxmlformats.org/presentationml/2006/ole">
            <p:oleObj spid="_x0000_s3074" name="Equation" r:id="rId3" imgW="1600200" imgH="1726920" progId="Equation.3">
              <p:embed/>
            </p:oleObj>
          </a:graphicData>
        </a:graphic>
      </p:graphicFrame>
      <p:sp>
        <p:nvSpPr>
          <p:cNvPr id="3079" name="Rectangle 7"/>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3075" name="Object 6"/>
          <p:cNvGraphicFramePr>
            <a:graphicFrameLocks noChangeAspect="1"/>
          </p:cNvGraphicFramePr>
          <p:nvPr/>
        </p:nvGraphicFramePr>
        <p:xfrm>
          <a:off x="3124200" y="2895600"/>
          <a:ext cx="4618038" cy="1168400"/>
        </p:xfrm>
        <a:graphic>
          <a:graphicData uri="http://schemas.openxmlformats.org/presentationml/2006/ole">
            <p:oleObj spid="_x0000_s3075" name="Equation" r:id="rId4" imgW="1739880" imgH="444240" progId="Equation.3">
              <p:embed/>
            </p:oleObj>
          </a:graphicData>
        </a:graphic>
      </p:graphicFrame>
      <p:sp>
        <p:nvSpPr>
          <p:cNvPr id="3080" name="Rectangle 9"/>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pPr eaLnBrk="0" hangingPunct="0"/>
            <a:endParaRPr lang="en-US"/>
          </a:p>
        </p:txBody>
      </p:sp>
      <p:sp>
        <p:nvSpPr>
          <p:cNvPr id="3081" name="Rectangle 11"/>
          <p:cNvSpPr>
            <a:spLocks noChangeArrowheads="1"/>
          </p:cNvSpPr>
          <p:nvPr/>
        </p:nvSpPr>
        <p:spPr bwMode="auto">
          <a:xfrm>
            <a:off x="381000" y="335280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3076" name="Object 10"/>
          <p:cNvGraphicFramePr>
            <a:graphicFrameLocks noChangeAspect="1"/>
          </p:cNvGraphicFramePr>
          <p:nvPr/>
        </p:nvGraphicFramePr>
        <p:xfrm>
          <a:off x="3146425" y="4506913"/>
          <a:ext cx="2568575" cy="1387475"/>
        </p:xfrm>
        <a:graphic>
          <a:graphicData uri="http://schemas.openxmlformats.org/presentationml/2006/ole">
            <p:oleObj spid="_x0000_s3076" name="Equation" r:id="rId5" imgW="1206360" imgH="812520" progId="Equation.3">
              <p:embed/>
            </p:oleObj>
          </a:graphicData>
        </a:graphic>
      </p:graphicFrame>
      <p:sp>
        <p:nvSpPr>
          <p:cNvPr id="3082" name="Rectangle 13"/>
          <p:cNvSpPr>
            <a:spLocks noChangeArrowheads="1"/>
          </p:cNvSpPr>
          <p:nvPr/>
        </p:nvSpPr>
        <p:spPr bwMode="auto">
          <a:xfrm>
            <a:off x="-1828800" y="388620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3077" name="Object 12"/>
          <p:cNvGraphicFramePr>
            <a:graphicFrameLocks noChangeAspect="1"/>
          </p:cNvGraphicFramePr>
          <p:nvPr/>
        </p:nvGraphicFramePr>
        <p:xfrm>
          <a:off x="2819400" y="6034088"/>
          <a:ext cx="4648200" cy="823912"/>
        </p:xfrm>
        <a:graphic>
          <a:graphicData uri="http://schemas.openxmlformats.org/presentationml/2006/ole">
            <p:oleObj spid="_x0000_s3077" name="Equation" r:id="rId6" imgW="1346200" imgH="241300" progId="Equation.3">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0" y="228600"/>
            <a:ext cx="6559550" cy="641350"/>
          </a:xfrm>
          <a:prstGeom prst="rect">
            <a:avLst/>
          </a:prstGeom>
          <a:noFill/>
          <a:ln w="9525">
            <a:noFill/>
            <a:miter lim="800000"/>
            <a:headEnd/>
            <a:tailEnd/>
          </a:ln>
        </p:spPr>
        <p:txBody>
          <a:bodyPr wrap="none">
            <a:spAutoFit/>
          </a:bodyPr>
          <a:lstStyle/>
          <a:p>
            <a:pPr eaLnBrk="0" hangingPunct="0"/>
            <a:r>
              <a:rPr lang="en-US" sz="3600" i="1"/>
              <a:t>Log sigmoid activation function</a:t>
            </a:r>
            <a:r>
              <a:rPr lang="en-US" sz="3600"/>
              <a:t> </a:t>
            </a:r>
          </a:p>
        </p:txBody>
      </p:sp>
      <p:graphicFrame>
        <p:nvGraphicFramePr>
          <p:cNvPr id="4098" name="Object 4"/>
          <p:cNvGraphicFramePr>
            <a:graphicFrameLocks noChangeAspect="1"/>
          </p:cNvGraphicFramePr>
          <p:nvPr/>
        </p:nvGraphicFramePr>
        <p:xfrm>
          <a:off x="1752600" y="5730875"/>
          <a:ext cx="5969000" cy="1127125"/>
        </p:xfrm>
        <a:graphic>
          <a:graphicData uri="http://schemas.openxmlformats.org/presentationml/2006/ole">
            <p:oleObj spid="_x0000_s4098" name="Equation" r:id="rId3" imgW="2539800" imgH="419040" progId="Equation.3">
              <p:embed/>
            </p:oleObj>
          </a:graphicData>
        </a:graphic>
      </p:graphicFrame>
      <p:pic>
        <p:nvPicPr>
          <p:cNvPr id="4100" name="Picture 5"/>
          <p:cNvPicPr>
            <a:picLocks noChangeAspect="1" noChangeArrowheads="1"/>
          </p:cNvPicPr>
          <p:nvPr/>
        </p:nvPicPr>
        <p:blipFill>
          <a:blip r:embed="rId4" cstate="print"/>
          <a:srcRect/>
          <a:stretch>
            <a:fillRect/>
          </a:stretch>
        </p:blipFill>
        <p:spPr bwMode="auto">
          <a:xfrm>
            <a:off x="1295400" y="889000"/>
            <a:ext cx="6324600" cy="490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5122" name="Object 3"/>
          <p:cNvGraphicFramePr>
            <a:graphicFrameLocks noChangeAspect="1"/>
          </p:cNvGraphicFramePr>
          <p:nvPr/>
        </p:nvGraphicFramePr>
        <p:xfrm>
          <a:off x="1190625" y="762000"/>
          <a:ext cx="6027738" cy="1127125"/>
        </p:xfrm>
        <a:graphic>
          <a:graphicData uri="http://schemas.openxmlformats.org/presentationml/2006/ole">
            <p:oleObj spid="_x0000_s5122" name="Equation" r:id="rId3" imgW="2565360" imgH="419040" progId="Equation.3">
              <p:embed/>
            </p:oleObj>
          </a:graphicData>
        </a:graphic>
      </p:graphicFrame>
      <p:sp>
        <p:nvSpPr>
          <p:cNvPr id="5124" name="Rectangle 5"/>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eaLnBrk="0" hangingPunct="0"/>
            <a:endParaRPr lang="en-US"/>
          </a:p>
        </p:txBody>
      </p:sp>
      <p:sp>
        <p:nvSpPr>
          <p:cNvPr id="5125" name="Text Box 9"/>
          <p:cNvSpPr txBox="1">
            <a:spLocks noChangeArrowheads="1"/>
          </p:cNvSpPr>
          <p:nvPr/>
        </p:nvSpPr>
        <p:spPr bwMode="auto">
          <a:xfrm>
            <a:off x="2209800" y="2819400"/>
            <a:ext cx="6553200" cy="823913"/>
          </a:xfrm>
          <a:prstGeom prst="rect">
            <a:avLst/>
          </a:prstGeom>
          <a:noFill/>
          <a:ln w="9525">
            <a:noFill/>
            <a:miter lim="800000"/>
            <a:headEnd/>
            <a:tailEnd/>
          </a:ln>
        </p:spPr>
        <p:txBody>
          <a:bodyPr>
            <a:spAutoFit/>
          </a:bodyPr>
          <a:lstStyle/>
          <a:p>
            <a:pPr eaLnBrk="0" hangingPunct="0">
              <a:spcBef>
                <a:spcPct val="50000"/>
              </a:spcBef>
            </a:pPr>
            <a:r>
              <a:rPr lang="en-US" sz="4800"/>
              <a:t>Find f</a:t>
            </a:r>
            <a:r>
              <a:rPr lang="en-US" sz="4800" baseline="30000"/>
              <a:t>’</a:t>
            </a:r>
            <a:r>
              <a:rPr lang="en-US" sz="4800"/>
              <a:t>(net) in terms of 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cstate="print"/>
          <a:srcRect/>
          <a:stretch>
            <a:fillRect/>
          </a:stretch>
        </p:blipFill>
        <p:spPr bwMode="auto">
          <a:xfrm>
            <a:off x="1219200" y="1752600"/>
            <a:ext cx="4648200" cy="1481138"/>
          </a:xfrm>
          <a:prstGeom prst="rect">
            <a:avLst/>
          </a:prstGeom>
          <a:noFill/>
          <a:ln w="9525">
            <a:noFill/>
            <a:miter lim="800000"/>
            <a:headEnd/>
            <a:tailEnd/>
          </a:ln>
        </p:spPr>
      </p:pic>
      <p:sp>
        <p:nvSpPr>
          <p:cNvPr id="6149" name="Rectangle 8"/>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6146" name="Object 7"/>
          <p:cNvGraphicFramePr>
            <a:graphicFrameLocks noChangeAspect="1"/>
          </p:cNvGraphicFramePr>
          <p:nvPr/>
        </p:nvGraphicFramePr>
        <p:xfrm>
          <a:off x="304800" y="4191000"/>
          <a:ext cx="8458200" cy="1812925"/>
        </p:xfrm>
        <a:graphic>
          <a:graphicData uri="http://schemas.openxmlformats.org/presentationml/2006/ole">
            <p:oleObj spid="_x0000_s6146" name="Equation" r:id="rId4" imgW="2539800" imgH="1002960" progId="Equation.3">
              <p:embed/>
            </p:oleObj>
          </a:graphicData>
        </a:graphic>
      </p:graphicFrame>
      <p:sp>
        <p:nvSpPr>
          <p:cNvPr id="6150"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6147" name="Object 9"/>
          <p:cNvGraphicFramePr>
            <a:graphicFrameLocks noChangeAspect="1"/>
          </p:cNvGraphicFramePr>
          <p:nvPr/>
        </p:nvGraphicFramePr>
        <p:xfrm>
          <a:off x="2743200" y="304800"/>
          <a:ext cx="3429000" cy="1187450"/>
        </p:xfrm>
        <a:graphic>
          <a:graphicData uri="http://schemas.openxmlformats.org/presentationml/2006/ole">
            <p:oleObj spid="_x0000_s6147" name="Equation" r:id="rId5" imgW="1384300" imgH="419100" progId="Equation.3">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4" descr="[Maple Plot]"/>
          <p:cNvPicPr>
            <a:picLocks noChangeAspect="1" noChangeArrowheads="1"/>
          </p:cNvPicPr>
          <p:nvPr/>
        </p:nvPicPr>
        <p:blipFill>
          <a:blip r:embed="rId3" cstate="print"/>
          <a:srcRect/>
          <a:stretch>
            <a:fillRect/>
          </a:stretch>
        </p:blipFill>
        <p:spPr bwMode="auto">
          <a:xfrm>
            <a:off x="533400" y="0"/>
            <a:ext cx="7620000" cy="5649913"/>
          </a:xfrm>
          <a:prstGeom prst="rect">
            <a:avLst/>
          </a:prstGeom>
          <a:noFill/>
          <a:ln w="9525">
            <a:noFill/>
            <a:miter lim="800000"/>
            <a:headEnd/>
            <a:tailEnd/>
          </a:ln>
        </p:spPr>
      </p:pic>
      <p:sp>
        <p:nvSpPr>
          <p:cNvPr id="7172" name="Rectangle 6"/>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7170" name="Object 5"/>
          <p:cNvGraphicFramePr>
            <a:graphicFrameLocks noChangeAspect="1"/>
          </p:cNvGraphicFramePr>
          <p:nvPr/>
        </p:nvGraphicFramePr>
        <p:xfrm>
          <a:off x="5105400" y="1600200"/>
          <a:ext cx="3048000" cy="935038"/>
        </p:xfrm>
        <a:graphic>
          <a:graphicData uri="http://schemas.openxmlformats.org/presentationml/2006/ole">
            <p:oleObj spid="_x0000_s7170" name="Equation" r:id="rId4" imgW="837836" imgH="253890" progId="Equation.3">
              <p:embed/>
            </p:oleObj>
          </a:graphicData>
        </a:graphic>
      </p:graphicFrame>
      <p:sp>
        <p:nvSpPr>
          <p:cNvPr id="7173" name="Rectangle 7"/>
          <p:cNvSpPr>
            <a:spLocks noChangeArrowheads="1"/>
          </p:cNvSpPr>
          <p:nvPr/>
        </p:nvSpPr>
        <p:spPr bwMode="auto">
          <a:xfrm>
            <a:off x="152400" y="6248400"/>
            <a:ext cx="8792920" cy="461665"/>
          </a:xfrm>
          <a:prstGeom prst="rect">
            <a:avLst/>
          </a:prstGeom>
          <a:noFill/>
          <a:ln w="9525">
            <a:noFill/>
            <a:miter lim="800000"/>
            <a:headEnd/>
            <a:tailEnd/>
          </a:ln>
        </p:spPr>
        <p:txBody>
          <a:bodyPr wrap="none" anchor="ctr">
            <a:spAutoFit/>
          </a:bodyPr>
          <a:lstStyle/>
          <a:p>
            <a:r>
              <a:rPr lang="en-US" sz="2400" dirty="0"/>
              <a:t>it is essentially zero everywhere except in a small region around zero.</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b="1" u="sng" smtClean="0">
                <a:solidFill>
                  <a:srgbClr val="FF0066"/>
                </a:solidFill>
              </a:rPr>
              <a:t>McCulloch and Pitt’s Model</a:t>
            </a:r>
          </a:p>
        </p:txBody>
      </p:sp>
      <p:sp>
        <p:nvSpPr>
          <p:cNvPr id="86019" name="Rectangle 3"/>
          <p:cNvSpPr>
            <a:spLocks noGrp="1" noChangeArrowheads="1"/>
          </p:cNvSpPr>
          <p:nvPr>
            <p:ph type="body" idx="1"/>
          </p:nvPr>
        </p:nvSpPr>
        <p:spPr>
          <a:xfrm>
            <a:off x="304800" y="1600200"/>
            <a:ext cx="8839200" cy="4114800"/>
          </a:xfrm>
        </p:spPr>
        <p:txBody>
          <a:bodyPr>
            <a:normAutofit fontScale="92500" lnSpcReduction="20000"/>
          </a:bodyPr>
          <a:lstStyle/>
          <a:p>
            <a:pPr eaLnBrk="1" hangingPunct="1"/>
            <a:r>
              <a:rPr lang="en-US" sz="3600" smtClean="0">
                <a:solidFill>
                  <a:srgbClr val="0000FF"/>
                </a:solidFill>
              </a:rPr>
              <a:t>Proposed in 1943</a:t>
            </a:r>
          </a:p>
          <a:p>
            <a:pPr eaLnBrk="1" hangingPunct="1"/>
            <a:r>
              <a:rPr lang="en-US" sz="3600" smtClean="0">
                <a:solidFill>
                  <a:srgbClr val="0000FF"/>
                </a:solidFill>
                <a:cs typeface="Times New Roman" pitchFamily="18" charset="0"/>
              </a:rPr>
              <a:t>consists of a summing element and a threshold function</a:t>
            </a:r>
            <a:r>
              <a:rPr lang="en-US" sz="3600" smtClean="0">
                <a:solidFill>
                  <a:srgbClr val="0000FF"/>
                </a:solidFill>
              </a:rPr>
              <a:t> </a:t>
            </a:r>
            <a:r>
              <a:rPr lang="en-US" sz="3600" smtClean="0">
                <a:solidFill>
                  <a:schemeClr val="accent2"/>
                </a:solidFill>
              </a:rPr>
              <a:t>the artificial neuron produces a binary output</a:t>
            </a:r>
            <a:r>
              <a:rPr lang="en-US" smtClean="0"/>
              <a:t> </a:t>
            </a:r>
            <a:endParaRPr lang="en-US" sz="3600" smtClean="0">
              <a:solidFill>
                <a:srgbClr val="0000FF"/>
              </a:solidFill>
            </a:endParaRPr>
          </a:p>
          <a:p>
            <a:pPr eaLnBrk="1" hangingPunct="1"/>
            <a:r>
              <a:rPr lang="en-US" sz="3600" smtClean="0">
                <a:solidFill>
                  <a:srgbClr val="0000FF"/>
                </a:solidFill>
                <a:cs typeface="Times New Roman" pitchFamily="18" charset="0"/>
              </a:rPr>
              <a:t>The neuron 'fires' when the weighted sum of inputs [w</a:t>
            </a:r>
            <a:r>
              <a:rPr lang="en-US" sz="3600" baseline="-30000" smtClean="0">
                <a:solidFill>
                  <a:srgbClr val="0000FF"/>
                </a:solidFill>
                <a:cs typeface="Times New Roman" pitchFamily="18" charset="0"/>
              </a:rPr>
              <a:t>i</a:t>
            </a:r>
            <a:r>
              <a:rPr lang="en-US" sz="3600" smtClean="0">
                <a:solidFill>
                  <a:srgbClr val="0000FF"/>
                </a:solidFill>
                <a:cs typeface="Times New Roman" pitchFamily="18" charset="0"/>
              </a:rPr>
              <a:t>x</a:t>
            </a:r>
            <a:r>
              <a:rPr lang="en-US" sz="3600" baseline="-30000" smtClean="0">
                <a:solidFill>
                  <a:srgbClr val="0000FF"/>
                </a:solidFill>
                <a:cs typeface="Times New Roman" pitchFamily="18" charset="0"/>
              </a:rPr>
              <a:t>i</a:t>
            </a:r>
            <a:r>
              <a:rPr lang="en-US" sz="3600" smtClean="0">
                <a:solidFill>
                  <a:srgbClr val="0000FF"/>
                </a:solidFill>
                <a:cs typeface="Times New Roman" pitchFamily="18" charset="0"/>
              </a:rPr>
              <a:t>] reaches or exceeds the threshold T</a:t>
            </a:r>
            <a:r>
              <a:rPr lang="en-US" sz="3600" smtClean="0">
                <a:solidFill>
                  <a:srgbClr val="0000FF"/>
                </a:solidFill>
              </a:rPr>
              <a:t> </a:t>
            </a:r>
          </a:p>
          <a:p>
            <a:pPr eaLnBrk="1" hangingPunct="1"/>
            <a:r>
              <a:rPr lang="en-US" sz="3600" smtClean="0">
                <a:solidFill>
                  <a:srgbClr val="0000FF"/>
                </a:solidFill>
              </a:rPr>
              <a:t>Could perform basic AND, OR, NOT </a:t>
            </a:r>
          </a:p>
          <a:p>
            <a:pPr eaLnBrk="1" hangingPunct="1"/>
            <a:r>
              <a:rPr lang="en-US" smtClean="0"/>
              <a:t/>
            </a:r>
            <a:br>
              <a:rPr lang="en-US" smtClean="0"/>
            </a:br>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b="1" smtClean="0"/>
              <a:t>ARTIFICIAL NEURAL NETWORK</a:t>
            </a:r>
          </a:p>
        </p:txBody>
      </p:sp>
      <p:sp>
        <p:nvSpPr>
          <p:cNvPr id="34819" name="Rectangle 3"/>
          <p:cNvSpPr>
            <a:spLocks noGrp="1" noChangeArrowheads="1"/>
          </p:cNvSpPr>
          <p:nvPr>
            <p:ph type="body" idx="1"/>
          </p:nvPr>
        </p:nvSpPr>
        <p:spPr/>
        <p:txBody>
          <a:bodyPr/>
          <a:lstStyle/>
          <a:p>
            <a:pPr eaLnBrk="1" hangingPunct="1"/>
            <a:r>
              <a:rPr lang="en-US" sz="5400" smtClean="0">
                <a:solidFill>
                  <a:srgbClr val="FF00FF"/>
                </a:solidFill>
              </a:rPr>
              <a:t>A computer program designed to recognize patterns and learn </a:t>
            </a:r>
            <a:r>
              <a:rPr lang="en-US" sz="5400" b="1" smtClean="0">
                <a:solidFill>
                  <a:srgbClr val="00B050"/>
                </a:solidFill>
              </a:rPr>
              <a:t>“like” </a:t>
            </a:r>
            <a:r>
              <a:rPr lang="en-US" sz="5400" smtClean="0">
                <a:solidFill>
                  <a:srgbClr val="FF00FF"/>
                </a:solidFill>
              </a:rPr>
              <a:t>human brain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95250" y="314325"/>
            <a:ext cx="8953500" cy="6229350"/>
          </a:xfrm>
          <a:prstGeom prst="rect">
            <a:avLst/>
          </a:prstGeom>
          <a:noFill/>
          <a:ln w="9525">
            <a:noFill/>
            <a:miter lim="800000"/>
            <a:headEnd/>
            <a:tailEnd/>
          </a:ln>
        </p:spPr>
      </p:pic>
      <p:pic>
        <p:nvPicPr>
          <p:cNvPr id="212993" name="Picture 1"/>
          <p:cNvPicPr>
            <a:picLocks noChangeAspect="1" noChangeArrowheads="1"/>
          </p:cNvPicPr>
          <p:nvPr/>
        </p:nvPicPr>
        <p:blipFill>
          <a:blip r:embed="rId3" cstate="print"/>
          <a:srcRect/>
          <a:stretch>
            <a:fillRect/>
          </a:stretch>
        </p:blipFill>
        <p:spPr bwMode="auto">
          <a:xfrm>
            <a:off x="5638800" y="2286000"/>
            <a:ext cx="3219450" cy="127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52388" y="395288"/>
            <a:ext cx="9039225" cy="606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p:cNvSpPr txBox="1">
            <a:spLocks/>
          </p:cNvSpPr>
          <p:nvPr/>
        </p:nvSpPr>
        <p:spPr>
          <a:xfrm>
            <a:off x="152400" y="304800"/>
            <a:ext cx="8382000" cy="762000"/>
          </a:xfrm>
          <a:prstGeom prst="rect">
            <a:avLst/>
          </a:prstGeom>
        </p:spPr>
        <p:txBody>
          <a:bodyPr>
            <a:noAutofit/>
          </a:bodyPr>
          <a:lstStyle/>
          <a:p>
            <a:pPr marL="274320" lvl="0" indent="-274320">
              <a:spcBef>
                <a:spcPts val="600"/>
              </a:spcBef>
              <a:buClr>
                <a:schemeClr val="accent1"/>
              </a:buClr>
              <a:buSzPct val="76000"/>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In the first computational model for artificial neurons, proposed by McCulloch and</a:t>
            </a:r>
            <a:r>
              <a:rPr kumimoji="0" lang="en-US" sz="2800" b="0" i="0" u="none" strike="noStrike" kern="1200" cap="none" spc="0" normalizeH="0" noProof="0" dirty="0" smtClean="0">
                <a:ln>
                  <a:noFill/>
                </a:ln>
                <a:solidFill>
                  <a:schemeClr val="tx1"/>
                </a:solidFill>
                <a:effectLst/>
                <a:uLnTx/>
                <a:uFillTx/>
                <a:latin typeface="+mn-lt"/>
                <a:ea typeface="+mn-ea"/>
                <a:cs typeface="+mn-cs"/>
              </a:rPr>
              <a: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Pitts, outputs are binary,  and the function f is the step function </a:t>
            </a:r>
            <a:r>
              <a:rPr lang="en-US" sz="2800" dirty="0" smtClean="0"/>
              <a:t>defined by: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4"/>
          <p:cNvPicPr>
            <a:picLocks noChangeAspect="1" noChangeArrowheads="1"/>
          </p:cNvPicPr>
          <p:nvPr/>
        </p:nvPicPr>
        <p:blipFill>
          <a:blip r:embed="rId2" cstate="print"/>
          <a:srcRect/>
          <a:stretch>
            <a:fillRect/>
          </a:stretch>
        </p:blipFill>
        <p:spPr bwMode="auto">
          <a:xfrm>
            <a:off x="1828800" y="1905000"/>
            <a:ext cx="3532910" cy="1170542"/>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0" y="2971800"/>
            <a:ext cx="7390844" cy="1676400"/>
          </a:xfrm>
          <a:prstGeom prst="rect">
            <a:avLst/>
          </a:prstGeom>
          <a:noFill/>
          <a:ln w="9525">
            <a:noFill/>
            <a:miter lim="800000"/>
            <a:headEnd/>
            <a:tailEnd/>
          </a:ln>
          <a:effectLst/>
        </p:spPr>
      </p:pic>
      <p:sp>
        <p:nvSpPr>
          <p:cNvPr id="7" name="Rectangle 6"/>
          <p:cNvSpPr/>
          <p:nvPr/>
        </p:nvSpPr>
        <p:spPr>
          <a:xfrm>
            <a:off x="0" y="5257800"/>
            <a:ext cx="8077200" cy="1255728"/>
          </a:xfrm>
          <a:prstGeom prst="rect">
            <a:avLst/>
          </a:prstGeom>
        </p:spPr>
        <p:txBody>
          <a:bodyPr wrap="square">
            <a:spAutoFit/>
          </a:bodyPr>
          <a:lstStyle/>
          <a:p>
            <a:pPr>
              <a:lnSpc>
                <a:spcPct val="90000"/>
              </a:lnSpc>
            </a:pPr>
            <a:r>
              <a:rPr lang="en-US" altLang="ko-KR" sz="2800" dirty="0" smtClean="0">
                <a:ea typeface="Gulim" pitchFamily="34" charset="-127"/>
              </a:rPr>
              <a:t>Notice the quantify (-w</a:t>
            </a:r>
            <a:r>
              <a:rPr lang="en-US" altLang="ko-KR" sz="2800" baseline="-25000" dirty="0" smtClean="0">
                <a:ea typeface="Gulim" pitchFamily="34" charset="-127"/>
              </a:rPr>
              <a:t>0</a:t>
            </a:r>
            <a:r>
              <a:rPr lang="en-US" altLang="ko-KR" sz="2800" dirty="0" smtClean="0">
                <a:ea typeface="Gulim" pitchFamily="34" charset="-127"/>
              </a:rPr>
              <a:t>) is a </a:t>
            </a:r>
            <a:r>
              <a:rPr lang="en-US" altLang="ko-KR" sz="2800" b="1" dirty="0" smtClean="0">
                <a:ea typeface="Gulim" pitchFamily="34" charset="-127"/>
              </a:rPr>
              <a:t>threshold</a:t>
            </a:r>
            <a:r>
              <a:rPr lang="en-US" altLang="ko-KR" sz="2800" dirty="0" smtClean="0">
                <a:ea typeface="Gulim" pitchFamily="34" charset="-127"/>
              </a:rPr>
              <a:t> that the weighted combination of inputs w</a:t>
            </a:r>
            <a:r>
              <a:rPr lang="en-US" altLang="ko-KR" sz="2800" baseline="-25000" dirty="0" smtClean="0">
                <a:ea typeface="Gulim" pitchFamily="34" charset="-127"/>
              </a:rPr>
              <a:t>1</a:t>
            </a:r>
            <a:r>
              <a:rPr lang="en-US" altLang="ko-KR" sz="2800" dirty="0" smtClean="0">
                <a:ea typeface="Gulim" pitchFamily="34" charset="-127"/>
              </a:rPr>
              <a:t>x</a:t>
            </a:r>
            <a:r>
              <a:rPr lang="en-US" altLang="ko-KR" sz="2800" baseline="-25000" dirty="0" smtClean="0">
                <a:ea typeface="Gulim" pitchFamily="34" charset="-127"/>
              </a:rPr>
              <a:t>1</a:t>
            </a:r>
            <a:r>
              <a:rPr lang="en-US" altLang="ko-KR" sz="2800" dirty="0" smtClean="0">
                <a:ea typeface="Gulim" pitchFamily="34" charset="-127"/>
              </a:rPr>
              <a:t> + … + </a:t>
            </a:r>
            <a:r>
              <a:rPr lang="en-US" altLang="ko-KR" sz="2800" dirty="0" err="1" smtClean="0">
                <a:ea typeface="Gulim" pitchFamily="34" charset="-127"/>
              </a:rPr>
              <a:t>w</a:t>
            </a:r>
            <a:r>
              <a:rPr lang="en-US" altLang="ko-KR" sz="2800" baseline="-25000" dirty="0" err="1" smtClean="0">
                <a:ea typeface="Gulim" pitchFamily="34" charset="-127"/>
              </a:rPr>
              <a:t>n</a:t>
            </a:r>
            <a:r>
              <a:rPr lang="en-US" altLang="ko-KR" sz="2800" dirty="0" err="1" smtClean="0">
                <a:ea typeface="Gulim" pitchFamily="34" charset="-127"/>
              </a:rPr>
              <a:t>x</a:t>
            </a:r>
            <a:r>
              <a:rPr lang="en-US" altLang="ko-KR" sz="2800" baseline="-25000" dirty="0" err="1" smtClean="0">
                <a:ea typeface="Gulim" pitchFamily="34" charset="-127"/>
              </a:rPr>
              <a:t>n</a:t>
            </a:r>
            <a:r>
              <a:rPr lang="en-US" altLang="ko-KR" sz="2800" dirty="0" smtClean="0">
                <a:ea typeface="Gulim" pitchFamily="34" charset="-127"/>
              </a:rPr>
              <a:t> must surpass in order for </a:t>
            </a:r>
            <a:r>
              <a:rPr lang="en-US" altLang="ko-KR" sz="2800" dirty="0" err="1" smtClean="0">
                <a:ea typeface="Gulim" pitchFamily="34" charset="-127"/>
              </a:rPr>
              <a:t>perceptron</a:t>
            </a:r>
            <a:r>
              <a:rPr lang="en-US" altLang="ko-KR" sz="2800" dirty="0" smtClean="0">
                <a:ea typeface="Gulim" pitchFamily="34" charset="-127"/>
              </a:rPr>
              <a:t> to output a 1.</a:t>
            </a:r>
            <a:endParaRPr lang="en-US" sz="2800" dirty="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wipe(down)">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C43FF9C-3072-41EF-B9B4-16974865B6AD}" type="slidenum">
              <a:rPr lang="en-US" altLang="en-US"/>
              <a:pPr/>
              <a:t>23</a:t>
            </a:fld>
            <a:endParaRPr lang="en-US" altLang="en-US"/>
          </a:p>
        </p:txBody>
      </p:sp>
      <p:sp>
        <p:nvSpPr>
          <p:cNvPr id="15363" name="Rectangle 3"/>
          <p:cNvSpPr>
            <a:spLocks noGrp="1" noChangeArrowheads="1"/>
          </p:cNvSpPr>
          <p:nvPr>
            <p:ph type="body" idx="4294967295"/>
          </p:nvPr>
        </p:nvSpPr>
        <p:spPr>
          <a:xfrm>
            <a:off x="0" y="0"/>
            <a:ext cx="9144000" cy="2667000"/>
          </a:xfrm>
        </p:spPr>
        <p:txBody>
          <a:bodyPr>
            <a:normAutofit lnSpcReduction="10000"/>
          </a:bodyPr>
          <a:lstStyle/>
          <a:p>
            <a:pPr>
              <a:lnSpc>
                <a:spcPct val="80000"/>
              </a:lnSpc>
            </a:pPr>
            <a:endParaRPr lang="en-US" altLang="ko-KR" sz="2100" dirty="0">
              <a:ea typeface="Gulim" pitchFamily="34" charset="-127"/>
            </a:endParaRPr>
          </a:p>
          <a:p>
            <a:pPr>
              <a:lnSpc>
                <a:spcPct val="80000"/>
              </a:lnSpc>
            </a:pPr>
            <a:r>
              <a:rPr lang="en-US" altLang="ko-KR" sz="2400" dirty="0">
                <a:ea typeface="Gulim" pitchFamily="34" charset="-127"/>
              </a:rPr>
              <a:t>To simplify notation, we imagine an additional constant input x</a:t>
            </a:r>
            <a:r>
              <a:rPr lang="en-US" altLang="ko-KR" sz="2400" baseline="-25000" dirty="0">
                <a:ea typeface="Gulim" pitchFamily="34" charset="-127"/>
              </a:rPr>
              <a:t>0</a:t>
            </a:r>
            <a:r>
              <a:rPr lang="en-US" altLang="ko-KR" sz="2400" dirty="0">
                <a:ea typeface="Gulim" pitchFamily="34" charset="-127"/>
              </a:rPr>
              <a:t> = 1, allowing us to write the above inequality as </a:t>
            </a:r>
          </a:p>
          <a:p>
            <a:pPr>
              <a:lnSpc>
                <a:spcPct val="80000"/>
              </a:lnSpc>
              <a:buFont typeface="Wingdings" pitchFamily="2" charset="2"/>
              <a:buNone/>
            </a:pPr>
            <a:r>
              <a:rPr lang="en-US" altLang="ko-KR" sz="2400" dirty="0">
                <a:ea typeface="Gulim" pitchFamily="34" charset="-127"/>
              </a:rPr>
              <a:t>             </a:t>
            </a:r>
            <a:r>
              <a:rPr lang="en-US" altLang="ko-KR" sz="1800" dirty="0">
                <a:ea typeface="Gulim" pitchFamily="34" charset="-127"/>
              </a:rPr>
              <a:t>n</a:t>
            </a:r>
            <a:endParaRPr lang="en-US" altLang="ko-KR" sz="1800" dirty="0">
              <a:ea typeface="Gulim" pitchFamily="34" charset="-127"/>
              <a:sym typeface="Symbol" pitchFamily="18" charset="2"/>
            </a:endParaRPr>
          </a:p>
          <a:p>
            <a:pPr>
              <a:lnSpc>
                <a:spcPct val="80000"/>
              </a:lnSpc>
              <a:buFont typeface="Wingdings" pitchFamily="2" charset="2"/>
              <a:buNone/>
            </a:pPr>
            <a:r>
              <a:rPr lang="en-US" altLang="ko-KR" sz="2400" dirty="0">
                <a:ea typeface="Gulim" pitchFamily="34" charset="-127"/>
                <a:sym typeface="Symbol" pitchFamily="18" charset="2"/>
              </a:rPr>
              <a:t>           </a:t>
            </a:r>
            <a:r>
              <a:rPr lang="en-US" altLang="ko-KR" sz="2800" dirty="0">
                <a:ea typeface="Gulim" pitchFamily="34" charset="-127"/>
                <a:sym typeface="Symbol" pitchFamily="18" charset="2"/>
              </a:rPr>
              <a:t></a:t>
            </a:r>
            <a:r>
              <a:rPr lang="en-US" altLang="ko-KR" sz="2800" baseline="-25000" dirty="0" err="1">
                <a:ea typeface="Gulim" pitchFamily="34" charset="-127"/>
              </a:rPr>
              <a:t>i</a:t>
            </a:r>
            <a:r>
              <a:rPr lang="en-US" altLang="ko-KR" sz="2800" baseline="-25000" dirty="0">
                <a:ea typeface="Gulim" pitchFamily="34" charset="-127"/>
              </a:rPr>
              <a:t>=0</a:t>
            </a:r>
            <a:r>
              <a:rPr lang="en-US" altLang="ko-KR" sz="2800" dirty="0">
                <a:ea typeface="Gulim" pitchFamily="34" charset="-127"/>
              </a:rPr>
              <a:t> </a:t>
            </a:r>
            <a:r>
              <a:rPr lang="en-US" altLang="ko-KR" sz="2800" dirty="0" err="1">
                <a:ea typeface="Gulim" pitchFamily="34" charset="-127"/>
              </a:rPr>
              <a:t>w</a:t>
            </a:r>
            <a:r>
              <a:rPr lang="en-US" altLang="ko-KR" sz="2800" baseline="-25000" dirty="0" err="1">
                <a:ea typeface="Gulim" pitchFamily="34" charset="-127"/>
              </a:rPr>
              <a:t>i</a:t>
            </a:r>
            <a:r>
              <a:rPr lang="en-US" altLang="ko-KR" sz="2800" dirty="0" err="1">
                <a:ea typeface="Gulim" pitchFamily="34" charset="-127"/>
              </a:rPr>
              <a:t>x</a:t>
            </a:r>
            <a:r>
              <a:rPr lang="en-US" altLang="ko-KR" sz="2800" baseline="-25000" dirty="0" err="1">
                <a:ea typeface="Gulim" pitchFamily="34" charset="-127"/>
              </a:rPr>
              <a:t>i</a:t>
            </a:r>
            <a:r>
              <a:rPr lang="en-US" altLang="ko-KR" sz="2800" dirty="0">
                <a:ea typeface="Gulim" pitchFamily="34" charset="-127"/>
              </a:rPr>
              <a:t> &gt;0</a:t>
            </a:r>
          </a:p>
          <a:p>
            <a:pPr>
              <a:lnSpc>
                <a:spcPct val="80000"/>
              </a:lnSpc>
            </a:pPr>
            <a:endParaRPr lang="en-US" altLang="ko-KR" sz="2400" dirty="0">
              <a:ea typeface="Gulim" pitchFamily="34" charset="-127"/>
            </a:endParaRPr>
          </a:p>
          <a:p>
            <a:pPr>
              <a:lnSpc>
                <a:spcPct val="80000"/>
              </a:lnSpc>
            </a:pPr>
            <a:r>
              <a:rPr lang="en-US" altLang="ko-KR" sz="2400" dirty="0">
                <a:ea typeface="Gulim" pitchFamily="34" charset="-127"/>
              </a:rPr>
              <a:t>Learning a </a:t>
            </a:r>
            <a:r>
              <a:rPr lang="en-US" altLang="ko-KR" sz="2400" dirty="0" err="1">
                <a:ea typeface="Gulim" pitchFamily="34" charset="-127"/>
              </a:rPr>
              <a:t>perceptron</a:t>
            </a:r>
            <a:r>
              <a:rPr lang="en-US" altLang="ko-KR" sz="2400" dirty="0">
                <a:ea typeface="Gulim" pitchFamily="34" charset="-127"/>
              </a:rPr>
              <a:t> involves choosing values for the weights w</a:t>
            </a:r>
            <a:r>
              <a:rPr lang="en-US" altLang="ko-KR" sz="2400" baseline="-25000" dirty="0">
                <a:ea typeface="Gulim" pitchFamily="34" charset="-127"/>
              </a:rPr>
              <a:t>0</a:t>
            </a:r>
            <a:r>
              <a:rPr lang="en-US" altLang="ko-KR" sz="2400" dirty="0">
                <a:ea typeface="Gulim" pitchFamily="34" charset="-127"/>
              </a:rPr>
              <a:t>, w</a:t>
            </a:r>
            <a:r>
              <a:rPr lang="en-US" altLang="ko-KR" sz="2400" baseline="-25000" dirty="0">
                <a:ea typeface="Gulim" pitchFamily="34" charset="-127"/>
              </a:rPr>
              <a:t>1</a:t>
            </a:r>
            <a:r>
              <a:rPr lang="en-US" altLang="ko-KR" sz="2400" dirty="0">
                <a:ea typeface="Gulim" pitchFamily="34" charset="-127"/>
              </a:rPr>
              <a:t>,…, </a:t>
            </a:r>
            <a:r>
              <a:rPr lang="en-US" altLang="ko-KR" sz="2400" dirty="0" err="1">
                <a:ea typeface="Gulim" pitchFamily="34" charset="-127"/>
              </a:rPr>
              <a:t>w</a:t>
            </a:r>
            <a:r>
              <a:rPr lang="en-US" altLang="ko-KR" sz="2400" baseline="-25000" dirty="0" err="1">
                <a:ea typeface="Gulim" pitchFamily="34" charset="-127"/>
              </a:rPr>
              <a:t>n</a:t>
            </a:r>
            <a:r>
              <a:rPr lang="en-US" altLang="ko-KR" sz="2100" dirty="0">
                <a:ea typeface="Gulim" pitchFamily="34" charset="-127"/>
              </a:rPr>
              <a:t>.</a:t>
            </a:r>
            <a:endParaRPr lang="en-US" sz="2100" dirty="0"/>
          </a:p>
        </p:txBody>
      </p:sp>
      <p:sp>
        <p:nvSpPr>
          <p:cNvPr id="15364" name="Text Box 4"/>
          <p:cNvSpPr txBox="1">
            <a:spLocks noChangeArrowheads="1"/>
          </p:cNvSpPr>
          <p:nvPr/>
        </p:nvSpPr>
        <p:spPr bwMode="auto">
          <a:xfrm>
            <a:off x="685800" y="3200400"/>
            <a:ext cx="8001000" cy="366713"/>
          </a:xfrm>
          <a:prstGeom prst="rect">
            <a:avLst/>
          </a:prstGeom>
          <a:noFill/>
          <a:ln w="9525">
            <a:noFill/>
            <a:miter lim="800000"/>
            <a:headEnd/>
            <a:tailEnd/>
          </a:ln>
          <a:effectLst/>
        </p:spPr>
        <p:txBody>
          <a:bodyPr>
            <a:spAutoFit/>
          </a:bodyPr>
          <a:lstStyle/>
          <a:p>
            <a:pPr>
              <a:spcBef>
                <a:spcPct val="50000"/>
              </a:spcBef>
            </a:pPr>
            <a:endParaRPr lang="en-US"/>
          </a:p>
        </p:txBody>
      </p:sp>
      <p:pic>
        <p:nvPicPr>
          <p:cNvPr id="15365" name="Picture 5"/>
          <p:cNvPicPr>
            <a:picLocks noChangeAspect="1" noChangeArrowheads="1"/>
          </p:cNvPicPr>
          <p:nvPr/>
        </p:nvPicPr>
        <p:blipFill>
          <a:blip r:embed="rId2" cstate="print"/>
          <a:srcRect/>
          <a:stretch>
            <a:fillRect/>
          </a:stretch>
        </p:blipFill>
        <p:spPr bwMode="auto">
          <a:xfrm>
            <a:off x="762000" y="3200400"/>
            <a:ext cx="7924800" cy="2962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359442" y="2743200"/>
            <a:ext cx="3031958" cy="4114800"/>
          </a:xfrm>
          <a:prstGeom prst="rect">
            <a:avLst/>
          </a:prstGeom>
          <a:noFill/>
          <a:ln w="9525">
            <a:noFill/>
            <a:miter lim="800000"/>
            <a:headEnd/>
            <a:tailEnd/>
          </a:ln>
          <a:effectLst/>
        </p:spPr>
      </p:pic>
      <p:sp>
        <p:nvSpPr>
          <p:cNvPr id="4" name="Rectangle 3"/>
          <p:cNvSpPr/>
          <p:nvPr/>
        </p:nvSpPr>
        <p:spPr>
          <a:xfrm>
            <a:off x="152400" y="0"/>
            <a:ext cx="8991600" cy="3108543"/>
          </a:xfrm>
          <a:prstGeom prst="rect">
            <a:avLst/>
          </a:prstGeom>
        </p:spPr>
        <p:txBody>
          <a:bodyPr wrap="square">
            <a:spAutoFit/>
          </a:bodyPr>
          <a:lstStyle/>
          <a:p>
            <a:r>
              <a:rPr lang="en-US" sz="3200" b="1" u="sng" dirty="0" smtClean="0"/>
              <a:t>Single- layer neural network or </a:t>
            </a:r>
            <a:r>
              <a:rPr lang="en-US" sz="3200" b="1" u="sng" dirty="0" err="1" smtClean="0"/>
              <a:t>perceptron</a:t>
            </a:r>
            <a:r>
              <a:rPr lang="en-US" sz="3200" b="1" u="sng" dirty="0" smtClean="0"/>
              <a:t>:</a:t>
            </a:r>
          </a:p>
          <a:p>
            <a:endParaRPr lang="en-US" sz="2000" u="sng" dirty="0" smtClean="0"/>
          </a:p>
          <a:p>
            <a:r>
              <a:rPr lang="en-US" sz="2400" dirty="0" smtClean="0"/>
              <a:t>Simple neural networks by considering several neurons at a time.</a:t>
            </a:r>
          </a:p>
          <a:p>
            <a:r>
              <a:rPr lang="en-US" sz="2400" dirty="0" smtClean="0"/>
              <a:t>It consists of an input layer --a layer of input nodes and --one output layer consisting of neurons. </a:t>
            </a:r>
          </a:p>
          <a:p>
            <a:r>
              <a:rPr lang="en-US" sz="2400" dirty="0" smtClean="0"/>
              <a:t>This is referred to as a single- layer neural network because the input layer is not a layer of neurons, that is, no computations occur at the input nodes. </a:t>
            </a:r>
            <a:endParaRPr lang="en-US" sz="2400" dirty="0"/>
          </a:p>
        </p:txBody>
      </p:sp>
      <p:sp>
        <p:nvSpPr>
          <p:cNvPr id="5" name="Rectangle 4"/>
          <p:cNvSpPr/>
          <p:nvPr/>
        </p:nvSpPr>
        <p:spPr>
          <a:xfrm>
            <a:off x="381000" y="5943600"/>
            <a:ext cx="3745449" cy="461665"/>
          </a:xfrm>
          <a:prstGeom prst="rect">
            <a:avLst/>
          </a:prstGeom>
        </p:spPr>
        <p:txBody>
          <a:bodyPr wrap="none">
            <a:spAutoFit/>
          </a:bodyPr>
          <a:lstStyle/>
          <a:p>
            <a:r>
              <a:rPr lang="en-US" sz="2400" u="sng" dirty="0" smtClean="0"/>
              <a:t>Single- layer neural network </a:t>
            </a:r>
            <a:endParaRPr lang="en-US" sz="2400" dirty="0"/>
          </a:p>
        </p:txBody>
      </p:sp>
      <p:sp>
        <p:nvSpPr>
          <p:cNvPr id="6" name="TextBox 5"/>
          <p:cNvSpPr txBox="1"/>
          <p:nvPr/>
        </p:nvSpPr>
        <p:spPr>
          <a:xfrm>
            <a:off x="304800" y="3886200"/>
            <a:ext cx="3200400" cy="1815882"/>
          </a:xfrm>
          <a:prstGeom prst="rect">
            <a:avLst/>
          </a:prstGeom>
          <a:noFill/>
        </p:spPr>
        <p:txBody>
          <a:bodyPr wrap="square" rtlCol="0">
            <a:spAutoFit/>
          </a:bodyPr>
          <a:lstStyle/>
          <a:p>
            <a:r>
              <a:rPr lang="en-US" sz="2800" dirty="0" err="1" smtClean="0"/>
              <a:t>Perceptron</a:t>
            </a:r>
            <a:r>
              <a:rPr lang="en-US" sz="2800" dirty="0" smtClean="0"/>
              <a:t> model can only solve linearly separable problems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down)">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wipe(down)">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down)">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ttp://sebastianraschka.com/Images/2014_kernel_pca/linear_vs_nonlinear.png"/>
          <p:cNvPicPr>
            <a:picLocks noChangeAspect="1" noChangeArrowheads="1"/>
          </p:cNvPicPr>
          <p:nvPr/>
        </p:nvPicPr>
        <p:blipFill>
          <a:blip r:embed="rId2" cstate="print"/>
          <a:srcRect/>
          <a:stretch>
            <a:fillRect/>
          </a:stretch>
        </p:blipFill>
        <p:spPr bwMode="auto">
          <a:xfrm>
            <a:off x="1828800" y="228600"/>
            <a:ext cx="4762500" cy="2390775"/>
          </a:xfrm>
          <a:prstGeom prst="rect">
            <a:avLst/>
          </a:prstGeom>
          <a:noFill/>
        </p:spPr>
      </p:pic>
      <p:sp>
        <p:nvSpPr>
          <p:cNvPr id="69636" name="AutoShape 4" descr="data:image/jpeg;base64,/9j/4AAQSkZJRgABAQAAAQABAAD/2wCEAAkGBhQRERASEBQVEhAQEhYQEBIPEhAXEhURFRgYFRQQFBYYGyYfFxkjGRcVHy8gLyopLCwsFR4yNTAqNSYtLCoBCQoKDgwOGg8PGiwkHyUqLCwpMSkpKSwpKiwtKTUyLDUqLDUsLC0tNSk0LC8pLCksNSwvLCwsLCwpLCwsLCwsKf/AABEIAJsBRQMBIgACEQEDEQH/xAAbAAEBAAMBAQEAAAAAAAAAAAAABQEEBgMCB//EAEMQAAIBAwEEBAgNBAEEAwAAAAECAwAEERIFEyExBiJBURQWNFR0k7LRBxUjMjNCYXORkrTS01JxgbMkYoKh4RdDcv/EABcBAQEBAQAAAAAAAAAAAAAAAAABAwL/xAAiEQEBAAICAgICAwAAAAAAAAAAAQIRAzEhQVFhEoETcZH/2gAMAwEAAhEDEQA/AP3GlKwaDNKjrfXDyTrEsISGRY8yNJqJMUcpPAYH0mP8V6Zu+63/ABm91BUpUvN33W/4ze6mbvut/wAZvdQVKVLzd91v+M3upm77rf8AGb3UFSlS83fdb/jN7qZu+63/ABm91BUpUvN33W/4ze6mbvut/wAZvdQVKVLzd91v+M3upm77rf8AGb3UFSlS9d33W/4ze6mbvut/xm91BUpUvN33W/4ze6mbvut/xm91BUpUm3vZxOkUwixJHJIDEZMgxtGMEMOR3n/iq1ApSlApSlApSsZoM0rGaZoM0rGaZoM0rGaZoM0rGaZoM0rGaZoM0rGaZoM0pSgUpSgUpSglbH+lvvSV/TW1ValbH+lvvSV/TW1VaBSlYJoM0rXgvkfUEZWKNocKwOlu1WxyP2VsULNdlYJrNfLpngeR4Gg8LLaEc2oxOkgRijGNg2HHNTjkfsrZqJ0a6Iw2AlEGr5VgTrbOFXOhB9gyft48Sat1Md68tOWYTOzjts9b8UrxubkRqzscKoLMe4Dma9TU23HhBEh+hGDCP62574ju+bpH/d/Tis2tLtIprd2USlC0Fu76eoBnrAA9ckHjg44AciTv2W0Q6IWKK7aQVVsgOy69AJAJ6vHkOFaN5sBpJg+saBJHJpIfPU09UAOE44PWKk8SOWMbI2Qd+Jgw4JuQoQY3Xzuec6tXbyxwxnjWl/HS+Gz8Yx693vE3mcaNaa84zjTnOcV5R7XjMrw6gJVIGgkAtlQ+VGckYP8A4PdWfiz5Tebx+edGU0csYxpzj/Naz7FYyu2td28kcxUIdYeIIFGrVjBKDPDlkduRJMR9XHllt9xce1bVUqVcD/mW3o9x7VtVKWUKpZjhVBZieQA4kn/FcI+6V+ebM6eyTW9guJBeXs8YJNndLCsTu0zqjtGEk026ldQbjjX2V021+lQt33fg9zL1Q2qCONk454ZLjjw7qC7SvKGfUqtgjUobDcGGRnB+2oNj0zWW+mshE4MS6t4eRxjOR9VTkYOeP2VLZO2mHFnyTK4zepu/06Oodzs6Oa8YTIsgW2QqJFDAEySZIB5ZwPwq2GqZH5bJ6LH/ALJKrM8WLXzeH1Ufup4sWvm8Pqo/dVSlBL8WLXzeH1Ufup4sWvm8Pqo/dVSsE0EzxYtfN4fVR+6nixa+bw+qj91Uwa5Tp90GbaccCLcyW25mEvyYyG+3GRh15q2eBJ4HPALHixa+bw+qj91PFi183h9VH7qowx6VUZJwAMtzOO0nvr7oJfixa+bw+qj91PFi183h9VH7qqVjNBM8WLXzeH1UfuoejFr5vD6qP3VUrBoJvRjyO1+4j9kVTqZ0Y8jtfuI/ZFU6BSlKBSlKCVsf6W+9JX9NbVVqVsf6W+9JX9NbVVoFYYVmlBA6OdDorFpmhLnfMCd4wOlRkhB3gajxOTx51fpSpJMZqNOTkz5cvzzu79maA1D2l0sgguYrWRjvZsacLlRqJVNR7MsCBz+3HOrSGksvSZceeElympfM+31WCaZqfdTtIxijJGCN7Iv1FODoB/rIP/aDn+nN1tw+ZG37aB9ApKynj8owypiH/SD87vI08etVICvOCAIoVQFVRgAcABXpmgzSlKBSou2+l9raSwQ3Eyxy3J0xK2rjxxqYgYRckDJwM/2OLVBLufLLf7i49u2ra2lZb6KWLUyb2No9aEB11KV1KTwyM5Fatz5Zb/cXHt21b13dCNHkbgsal25fNUZPP7BQTl6Pxg2WkssdiCIYxxXO6MCsxPWOmNnHPB1nOSAR6bQ6MWlw2u4tbeaTAXXPBC76RnC6mUnHE8Ptr8ig2xMuzr2EyPvpx8ZTsGfK27WdtMdJyCiyXL7sYwAN9jBSv0fa95PY21pHbrrZEWJtcN/cHCIFzm3Rmzkc25/3oOljhCgKoCqoCqqgAADgAAOQxTdDOcDJ4E9uByGan9HdoSTW6yTKFkJYECK5iGAcDqTqrjh3j+1Q9mdM7iXatzYvZvHBCmpLk5w3LDHhp0tk4wc9XiOekOvAqZH5bJ6LH/skqpUuPy2T0WP/AGSUFSlKUGCK5uTaN6NorCIR4CY8mXjnOM6tWeerq6McuNdLXyVqWb9tOPOYb3jLua8+vv8ATINZrArNVmUpSgVzO1ukFxFfW1vHbl4JfnzDVwznOCOC6QMnPPPCumr4K1zlLeq0488cLvLHfi97/wB/TKGsmiihrpmm9GPI7X7iP2RVOpnRjyO1+4j9kVToFKUoFKUoJWx/pb70lf01tVWpWx/pb70lf01tVWgUpXxMpKsFOliCA2M4PYcdv9qD7pXPdD9kXNvHKt5Pv2aQshyx0r29ZgDxPHTyHZXQ1zjdzbTlwmGdxxu58z2059lxPIkrxo0sWd27KCy556T2VtgVmtW+u9GkAanc6Y0BxqbGeJ7ABkk9gHacA9a+HG7e3lfXbZ3cWN6wzk8QinI3jfgcDtI7gSPe0tVRQFz3kk5LMebMe0nvr4sLMoCWOqR8GR8Y1N3Adijjgdg7zknbq34iMGuQnG0/jZNJi+KN1186NerBzn6+818sdXTz412FKgwKzSlBK2t0XtrqSCW4hSSW3bVCzA5U8+w4YZAODkZGaq0pQS7nyy3+4uPbtq3ru0WVHjkUPHIpR1YZVkYEMpHaCCRWjc+WW/3Fx7dtVSg0ZNiQsXLRoTIYjISo6xhOqEt36WAI7sVu4rNKBivnRX1SgVLj8tk9Fj/2SVUqXH5bJ6LH/skoKlKUoFKk9K9nz3FncRWc3g9zImIpePVOQSMjiuQCuocV1ZHEVjols6e3s4Irybwi4jXEkvE5OSQMni2BhdR4tpyeJoK9KUoFKUoFKVyk3wgwrtVNlmOXeumsSafk86S4XvI0g9YcAeHfgOrrBrNYNBN6MeR2v3EfsiqdTOjHkdr9xH7IqnQKUpQKUpQStj/S33pK/praqMxODp54OM8s9manbH+lvvSV/TW1VCKDneh11eus3xgiowkxHpwMrxyMAnqg4weZ4/3ro6wBWa5xmpppy5/yZ3LUm/U6YxWaV5zzhFLMQFUZYnkAOZrpm+Lu7WNSzHuAA5ljwVVHaSeAFeNjbHjJLgytwwDkImciNf8AGMn6xGeQAHnaoZH3sgxg/IoeaLjBdh/WeP8AYHHA6s0AKvXgZrGqs1yvwgdEH2lbrBFcPbMsqyllDFWC56rgEE4PWHHmo/xB1QNK8LCApHGhZpCiKhkkILuVAGtsD5xxk/aa96BSlKBSlKCXc+WW/wBxce3bVUqXc+WW/wBxce3bVUoFKUoFKUoFS4/LZPRY/wDZJVSpcflsnosf+ySgqUpSgUpSgVgms14XsJeN0DFC6lQyfOUkEal+0cx/aizt6hq+q57ob0deyhMTymYmQuCQQFB7FBJPHmePMmuhrnG2zdd8mOOOdmN3Pn5K8zbrrD6RrC6Q+Bq0k5K554zxxXpSumZWDWawaCb0Y8jtfuI/ZFU6mdGPI7X7iP2RVOgUpSgUpSglbH+lvvSV/TW1U3fFTNj/AEt96Sv6a2revbUSo0bjUjqyOMkZVhgjI+wmiz7YstoRzLridZEJIDRsrLkcxkVsVH6N9GY7GMxw6irMXYyMCxYgAcgAMAAcB2VXJqS3Xl3yTCZ2YXc9b7C2KmQ/8hg//wBC4ZAeUjZBEv8A+B9XvPW7FJzMTOxRfoVJWZgfnsOBhU9wPzj9mnnqxRVAOAGMd1ddM2QKzSlQKUpQKUpQa+0YnaKRYn3crIyxyFQ2hyCFk0n52CQcduKgfB/sS8tbXd7RuPCpt4zK2p30ocYTeOAz8cnjy1YHACunpQKUpQS7nyy3+4uPbtqqVLufLLf7i49u2qpQKUpQKUpQKlx+Wyeix/7JKp5qfebKEkm8Ekkb6BGTEyjKglgCGU9pP40FGlS/iVvObj80X8dPiVvObj80X8dBUpUv4mbzm4/NF/HQ7Gbzm4/NF/HQVKGpfxK3nNx+aL+OnxK3nNx+aL+OgpgVmpfxK3nNx+aL+OnxK3nNx+aL+OgqUqV8Tnzm4/NF/HT4nbzm4/NF/HQVawamfErec3H5ov46wdjN5zcfmi/joProx5Ha/cR+yKp1r2FqsUccSZ0xoEXJycKMDJ7TWxQKUpQKUpQStj/S33pK/praqtStj/S33pK/praqtAqfd3Bdt1EcHI3rj6ikZwD/AFkYx3A5PZn6v7ojEceDM/FQeSqCAZG+wZ5dpwO8j2tLUIMLk5JZmb5zMebMe0/+gMAAVevI9IIAihVGFAwBXpSlQKUpQfLGuW6D/CBHtQ3Iijkj8GkCHeqBqBzpbh81uqcqeI4d9dUwzXnFbKudIA1Es2lQMsebHHMnvoPWlKUCleF7eJDHJLKdMcSNJIxzhUQFmY47gCak9EumMG04TPaltCuY3WRdLqwwcEcRxUqeBPA9+RQXaUpQS7nyy3+4uPbtqqVLufLLf7i49u2qpQKUpQKUpQRbq7YbRtIwxEb2l27r9UukloEY/aA7/mNc3edJ7oXlxb225J31wdV1vmVEgtrGQBFQjmZ2GMjnnPAg9dtTo9bXWnwmCGfRnRv4o5NOrGrTqBxnA/AVmLYcCnKxRqwBUFY0B0sqIVyByKRRqfsjUdgoOK2X8Jk09zboIAIHW1WYqsrMsl3brOH3nBFVTIi6T1mwxHIKda2+Em7kZgsUPyotZLRnWdFMdzcpbgsC2tlw+RJpTOnIQg13kfR23V45FghEsMYhikEMeuOIAgRo2MqoBIwOGCa87XopaREmK2t4yWDExwRKSysHVjgcw6qw7ioIoOKh6bXNstwJgszyXFzbWbEMFN8k27jtTx4IwdSoyCBFJlu0V+mXSSa0lh3QV3a3Y6HZxE0hu7GAEgcRwnfB4kdx5GzddGEeWBw2iOGZrowxpEqSXLA4nkbTqJGpjz4nBOcVv3WyopSDLGkhUaVMiKxA1JJgZHLXHG390U9goOGv+nF7EsgZbXVbXEsNzNifdBEjt5Vk3Qcyqny+lpBvAmkEjDcMXfwkzrNfBYAYLYXUSPu5j8vbQNMGeTgjBtDDdjrAaTk5OnsrzoxazHM1vBIdZlzJDE3yhCqZOsPnFVQZ7lHcK8tq9FYJ1uTu0Se5t3tnuEij3+7dNHz8ZOBjh/0ig5UdP7kK8ZW3e6Y2xg8G38yMLqOWVY9AwWdVgfiWRSrK+V+afPZ/wiXMkLTslukUNmtxNq35ZpWmurdUj3eoaS0CN9bngFshl66LojaCHcG3gaEsJHQwQ6HlAxvmXGC5xz517p0etwjxrBEI5E3ToIo9DR6nbdlcYK6pJDjll2PbQfn0fTK+llhUGCGWOW8idZw8cDiK3t7hWkQSOysBIw06srxLAFSlY/8AkW46zwoXa8lt/B43WWYQq+z4bpkCRAO5LMeXeT2Yrum6G2RQRm0tjGCSENvDoBIVSwXTjOEQZ7kHdWxddHreUOssEMiyMryCSGNgzooRHYEcSFAAPYBigj7U6Tz+AW9zbxLvZxExjlOoorrrk0IrKZ3ABwikFuJAJGkw0+Eedp7WNIo5Y2jtXuJIFuWRvCnMYeN2CiJVIzhxljleBGT3F5saGaPdTRRyxcPk5Y0aPq/N6pGOHZXkOjtvqhbcQ6rdQtu25j1RKPqxHHUH2Cg4PZXTK8it7EyNA6yF/CZ5jKcE3TRIpCEtEpUECUqyZ0g6eZ/TVNSn6K2h3ZNtATCxeEmCI7t2bWzJw6pLdbI7eNVVGKDNKUoFKUoJWx/pb70lf01tW3e3gQDALOx0og4FmwTj7BgEk9gFSbLa8EU98ss0UbeEIdMksatg21vxwTnHA1sfHVnr1+EQa9OkE3EXAZycDVgZ4Z78DuFBu2FoVGpzqlcAyNxwSPqqDyQccD/JySSdupvjJa+cwevh/dTxltfOYPXw/uoKVc7086Yrsu0Ny0TzfKLEFQgDLZOXYghFwDxweJUdtUPGW185g9fD+6vmTpBaMCGuLdgeYaaEg/4LUG1su+E8MMyhlWaNZVWQYcBwGCsOwjPEVtVN8ZbXzmD18P7qeMtr5zB6+H91BO6a9OINlxRyXIkIlfdqsKhmzjLMckAAD7c9wNX7acSIjqcq6h1OCMqwyDg8RwNSb3a1jMoWaW1lUMHCyyW7KGXirYYkZHfWx4y2vnMHr4f3UFKlTfGW185g9fD+6njLa+cwevh/dQUJEyCDxB4EHkR3VrbL2TDbRiK3iSGMEkJEoVcniTgdteHjLa+cwevh/dTxltfOYPXw/uoKVKm+Mtr5zB6+H91PGW185g9fD+6g+bnyy3+4uPbtqqVCTakU17BuZY5CtvcEiORGIBe3wTpJxV2gUpSgUpSgUpSgUpSgUpSgUpSgUpSgUpSgUpSgUpSgUpSgUNKUHzoFT9r7VW3NuGUt4RcJbLp09VnDMGbPZ1T9vGqVROlOxZblbfcOkctvcJcqZkd0JRXXSVVlP1u/soG0OlFvbyMk7LEqRxyGR2UL8q7xqun5wOUPHGDyzXwemVkFhc3EQW4YpCScamDaGGCOrhyFOcYJANTLjobPNPFcTzRbxPBdYhikVD4NcSz9UNIxGVkVeJPFSe3A0NqfBc0zahOAHa6WZSLkK0FzcPc6RuZkLMusjDakPDq8OIdJcdLrOOSSJ5o1liVnkUk9URoZHBOMaggLFc5wCccK8dmdNLa4nMETqxKo0TgjRLq3uRGe3SIXOeRHLNc/tX4Mpp555GuUKv4UItcczSItzbzQCMEy6FRDKDhVXVpGTnjXp0r6LyKs0kG8a5mWzhs2t0w1vcW++xcOxOFixKwY44KSOOoUHTXHSa2jhW4eVBA7aEfrYZsldKgDLHKtyHJSeQzXyvSuzL28YniL3Sq8Chsl1bJUjuzg4zjOCByrW2v0V3lnBbW5jUW+7ERuEdsLEuhCpjdHjkHAh1III4c6jJ8HEnhFvNJc70qtr4TrFwpkltDqSRVjmWM6jjOtXxjI50F616ZWUolMdxEwgXeSnVjQmSNRz2ZBH9+HOsRdNbJt1puI8zOYogdQZpFKBkCkZDDeRnHcwPLjXJ7B6EXclom8mFvItvJBbqsUiSRiW4SeTfMJAzZ3KKCpQhXY8+NVOjvwePbS71pkJzdNiKJ1Ctcx2qZXXIxJU2zEkklteT20G9dfCHZKutJVlUTRQyNGeCCUsqzEnAaPKtxGc44Zr2HTe11Z1ruPBReeEal3W7MhiC5569QxjGc8OfCubsfgwuI8ObmJpwbRt40Vw+trR5HDy65yzlg4HBlACgAAAVsXPwZvIjarhd4yaiyxyKPCfDGviw0SBlj1uVADBgOIbNB1a7etzbm6EieDBDIZc9TSOB/yCCMc8jGM8K0m6cWIjjlNzCI5HaJGLY66fPUg8V08MkgAZGeYrzsuiJjsJLTVGzy7xnaWOWSEySsWbUksjO65Pa5J55qDdfBnPLFCsl0Hkj8IibULzR4NcMjGIFLhZX06ABrdgQcEHAoLh6fWa+E71xCLa5azYyA9aREEjFQASQAT/bQezGeht5FdVdCrI6hlZSCrKRkMCOBBBBzXGbR+D+ZknSGaJDJc+ERO8Uxki/46W+UkSRWVxuwcg4IJBBBrsrKBkRFdtbKiqz6QupgAC+kcFycnA4DNB6hMV9UpQKUpQKUpQKUpQKUpQKUpQKUpQKUpQKUpQKUpQKUpQKUpQKUpQKUpQKUpQKwRWaUClKUGAKzSlApSlApSlApSlApSlApSlApSlApSlApSlApSlApSlApSlApSlApSlApSlApSl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9638" name="AutoShape 6" descr="data:image/jpeg;base64,/9j/4AAQSkZJRgABAQAAAQABAAD/2wCEAAkGBhQRERASEBQVEhAQEhYQEBIPEhAXEhURFRgYFRQQFBYYGyYfFxkjGRcVHy8gLyopLCwsFR4yNTAqNSYtLCoBCQoKDgwOGg8PGiwkHyUqLCwpMSkpKSwpKiwtKTUyLDUqLDUsLC0tNSk0LC8pLCksNSwvLCwsLCwpLCwsLCwsKf/AABEIAJsBRQMBIgACEQEDEQH/xAAbAAEBAAMBAQEAAAAAAAAAAAAABQEEBgMCB//EAEMQAAIBAwEEBAgNBAEEAwAAAAECAwAEERIFEyExBiJBURQWNFR0k7LRBxUjMjNCYXORkrTS01JxgbMkYoKh4RdDcv/EABcBAQEBAQAAAAAAAAAAAAAAAAABAwL/xAAiEQEBAAICAgICAwAAAAAAAAAAAQIRAzEhQVFhEoETcZH/2gAMAwEAAhEDEQA/AP3GlKwaDNKjrfXDyTrEsISGRY8yNJqJMUcpPAYH0mP8V6Zu+63/ABm91BUpUvN33W/4ze6mbvut/wAZvdQVKVLzd91v+M3upm77rf8AGb3UFSlS83fdb/jN7qZu+63/ABm91BUpUvN33W/4ze6mbvut/wAZvdQVKVLzd91v+M3upm77rf8AGb3UFSlS9d33W/4ze6mbvut/xm91BUpUvN33W/4ze6mbvut/xm91BUpUm3vZxOkUwixJHJIDEZMgxtGMEMOR3n/iq1ApSlApSlApSsZoM0rGaZoM0rGaZoM0rGaZoM0rGaZoM0rGaZoM0rGaZoM0pSgUpSgUpSglbH+lvvSV/TW1ValbH+lvvSV/TW1VaBSlYJoM0rXgvkfUEZWKNocKwOlu1WxyP2VsULNdlYJrNfLpngeR4Gg8LLaEc2oxOkgRijGNg2HHNTjkfsrZqJ0a6Iw2AlEGr5VgTrbOFXOhB9gyft48Sat1Md68tOWYTOzjts9b8UrxubkRqzscKoLMe4Dma9TU23HhBEh+hGDCP62574ju+bpH/d/Tis2tLtIprd2USlC0Fu76eoBnrAA9ckHjg44AciTv2W0Q6IWKK7aQVVsgOy69AJAJ6vHkOFaN5sBpJg+saBJHJpIfPU09UAOE44PWKk8SOWMbI2Qd+Jgw4JuQoQY3Xzuec6tXbyxwxnjWl/HS+Gz8Yx693vE3mcaNaa84zjTnOcV5R7XjMrw6gJVIGgkAtlQ+VGckYP8A4PdWfiz5Tebx+edGU0csYxpzj/Naz7FYyu2td28kcxUIdYeIIFGrVjBKDPDlkduRJMR9XHllt9xce1bVUqVcD/mW3o9x7VtVKWUKpZjhVBZieQA4kn/FcI+6V+ebM6eyTW9guJBeXs8YJNndLCsTu0zqjtGEk026ldQbjjX2V021+lQt33fg9zL1Q2qCONk454ZLjjw7qC7SvKGfUqtgjUobDcGGRnB+2oNj0zWW+mshE4MS6t4eRxjOR9VTkYOeP2VLZO2mHFnyTK4zepu/06Oodzs6Oa8YTIsgW2QqJFDAEySZIB5ZwPwq2GqZH5bJ6LH/ALJKrM8WLXzeH1Ufup4sWvm8Pqo/dVSlBL8WLXzeH1Ufup4sWvm8Pqo/dVSsE0EzxYtfN4fVR+6nixa+bw+qj91Uwa5Tp90GbaccCLcyW25mEvyYyG+3GRh15q2eBJ4HPALHixa+bw+qj91PFi183h9VH7qowx6VUZJwAMtzOO0nvr7oJfixa+bw+qj91PFi183h9VH7qqVjNBM8WLXzeH1UfuoejFr5vD6qP3VUrBoJvRjyO1+4j9kVTqZ0Y8jtfuI/ZFU6BSlKBSlKCVsf6W+9JX9NbVVqVsf6W+9JX9NbVVoFYYVmlBA6OdDorFpmhLnfMCd4wOlRkhB3gajxOTx51fpSpJMZqNOTkz5cvzzu79maA1D2l0sgguYrWRjvZsacLlRqJVNR7MsCBz+3HOrSGksvSZceeElympfM+31WCaZqfdTtIxijJGCN7Iv1FODoB/rIP/aDn+nN1tw+ZG37aB9ApKynj8owypiH/SD87vI08etVICvOCAIoVQFVRgAcABXpmgzSlKBSou2+l9raSwQ3Eyxy3J0xK2rjxxqYgYRckDJwM/2OLVBLufLLf7i49u2ra2lZb6KWLUyb2No9aEB11KV1KTwyM5Fatz5Zb/cXHt21b13dCNHkbgsal25fNUZPP7BQTl6Pxg2WkssdiCIYxxXO6MCsxPWOmNnHPB1nOSAR6bQ6MWlw2u4tbeaTAXXPBC76RnC6mUnHE8Ptr8ig2xMuzr2EyPvpx8ZTsGfK27WdtMdJyCiyXL7sYwAN9jBSv0fa95PY21pHbrrZEWJtcN/cHCIFzm3Rmzkc25/3oOljhCgKoCqoCqqgAADgAAOQxTdDOcDJ4E9uByGan9HdoSTW6yTKFkJYECK5iGAcDqTqrjh3j+1Q9mdM7iXatzYvZvHBCmpLk5w3LDHhp0tk4wc9XiOekOvAqZH5bJ6LH/skqpUuPy2T0WP/AGSUFSlKUGCK5uTaN6NorCIR4CY8mXjnOM6tWeerq6McuNdLXyVqWb9tOPOYb3jLua8+vv8ATINZrArNVmUpSgVzO1ukFxFfW1vHbl4JfnzDVwznOCOC6QMnPPPCumr4K1zlLeq0488cLvLHfi97/wB/TKGsmiihrpmm9GPI7X7iP2RVOpnRjyO1+4j9kVToFKUoFKUoJWx/pb70lf01tVWpWx/pb70lf01tVWgUpXxMpKsFOliCA2M4PYcdv9qD7pXPdD9kXNvHKt5Pv2aQshyx0r29ZgDxPHTyHZXQ1zjdzbTlwmGdxxu58z2059lxPIkrxo0sWd27KCy556T2VtgVmtW+u9GkAanc6Y0BxqbGeJ7ABkk9gHacA9a+HG7e3lfXbZ3cWN6wzk8QinI3jfgcDtI7gSPe0tVRQFz3kk5LMebMe0nvr4sLMoCWOqR8GR8Y1N3Adijjgdg7zknbq34iMGuQnG0/jZNJi+KN1186NerBzn6+818sdXTz412FKgwKzSlBK2t0XtrqSCW4hSSW3bVCzA5U8+w4YZAODkZGaq0pQS7nyy3+4uPbtq3ru0WVHjkUPHIpR1YZVkYEMpHaCCRWjc+WW/3Fx7dtVSg0ZNiQsXLRoTIYjISo6xhOqEt36WAI7sVu4rNKBivnRX1SgVLj8tk9Fj/2SVUqXH5bJ6LH/skoKlKUoFKk9K9nz3FncRWc3g9zImIpePVOQSMjiuQCuocV1ZHEVjols6e3s4Irybwi4jXEkvE5OSQMni2BhdR4tpyeJoK9KUoFKUoFKVyk3wgwrtVNlmOXeumsSafk86S4XvI0g9YcAeHfgOrrBrNYNBN6MeR2v3EfsiqdTOjHkdr9xH7IqnQKUpQKUpQStj/S33pK/praqMxODp54OM8s9manbH+lvvSV/TW1VCKDneh11eus3xgiowkxHpwMrxyMAnqg4weZ4/3ro6wBWa5xmpppy5/yZ3LUm/U6YxWaV5zzhFLMQFUZYnkAOZrpm+Lu7WNSzHuAA5ljwVVHaSeAFeNjbHjJLgytwwDkImciNf8AGMn6xGeQAHnaoZH3sgxg/IoeaLjBdh/WeP8AYHHA6s0AKvXgZrGqs1yvwgdEH2lbrBFcPbMsqyllDFWC56rgEE4PWHHmo/xB1QNK8LCApHGhZpCiKhkkILuVAGtsD5xxk/aa96BSlKBSlKCXc+WW/wBxce3bVUqXc+WW/wBxce3bVUoFKUoFKUoFS4/LZPRY/wDZJVSpcflsnosf+ySgqUpSgUpSgVgms14XsJeN0DFC6lQyfOUkEal+0cx/aizt6hq+q57ob0deyhMTymYmQuCQQFB7FBJPHmePMmuhrnG2zdd8mOOOdmN3Pn5K8zbrrD6RrC6Q+Bq0k5K554zxxXpSumZWDWawaCb0Y8jtfuI/ZFU6mdGPI7X7iP2RVOgUpSgUpSglbH+lvvSV/TW1U3fFTNj/AEt96Sv6a2revbUSo0bjUjqyOMkZVhgjI+wmiz7YstoRzLridZEJIDRsrLkcxkVsVH6N9GY7GMxw6irMXYyMCxYgAcgAMAAcB2VXJqS3Xl3yTCZ2YXc9b7C2KmQ/8hg//wBC4ZAeUjZBEv8A+B9XvPW7FJzMTOxRfoVJWZgfnsOBhU9wPzj9mnnqxRVAOAGMd1ddM2QKzSlQKUpQKUpQa+0YnaKRYn3crIyxyFQ2hyCFk0n52CQcduKgfB/sS8tbXd7RuPCpt4zK2p30ocYTeOAz8cnjy1YHACunpQKUpQS7nyy3+4uPbtqqVLufLLf7i49u2qpQKUpQKUpQKlx+Wyeix/7JKp5qfebKEkm8Ekkb6BGTEyjKglgCGU9pP40FGlS/iVvObj80X8dPiVvObj80X8dBUpUv4mbzm4/NF/HQ7Gbzm4/NF/HQVKGpfxK3nNx+aL+OnxK3nNx+aL+OgpgVmpfxK3nNx+aL+OnxK3nNx+aL+OgqUqV8Tnzm4/NF/HT4nbzm4/NF/HQVawamfErec3H5ov46wdjN5zcfmi/joProx5Ha/cR+yKp1r2FqsUccSZ0xoEXJycKMDJ7TWxQKUpQKUpQStj/S33pK/praqtStj/S33pK/praqtAqfd3Bdt1EcHI3rj6ikZwD/AFkYx3A5PZn6v7ojEceDM/FQeSqCAZG+wZ5dpwO8j2tLUIMLk5JZmb5zMebMe0/+gMAAVevI9IIAihVGFAwBXpSlQKUpQfLGuW6D/CBHtQ3Iijkj8GkCHeqBqBzpbh81uqcqeI4d9dUwzXnFbKudIA1Es2lQMsebHHMnvoPWlKUCleF7eJDHJLKdMcSNJIxzhUQFmY47gCak9EumMG04TPaltCuY3WRdLqwwcEcRxUqeBPA9+RQXaUpQS7nyy3+4uPbtqqVLufLLf7i49u2qpQKUpQKUpQRbq7YbRtIwxEb2l27r9UukloEY/aA7/mNc3edJ7oXlxb225J31wdV1vmVEgtrGQBFQjmZ2GMjnnPAg9dtTo9bXWnwmCGfRnRv4o5NOrGrTqBxnA/AVmLYcCnKxRqwBUFY0B0sqIVyByKRRqfsjUdgoOK2X8Jk09zboIAIHW1WYqsrMsl3brOH3nBFVTIi6T1mwxHIKda2+Em7kZgsUPyotZLRnWdFMdzcpbgsC2tlw+RJpTOnIQg13kfR23V45FghEsMYhikEMeuOIAgRo2MqoBIwOGCa87XopaREmK2t4yWDExwRKSysHVjgcw6qw7ioIoOKh6bXNstwJgszyXFzbWbEMFN8k27jtTx4IwdSoyCBFJlu0V+mXSSa0lh3QV3a3Y6HZxE0hu7GAEgcRwnfB4kdx5GzddGEeWBw2iOGZrowxpEqSXLA4nkbTqJGpjz4nBOcVv3WyopSDLGkhUaVMiKxA1JJgZHLXHG390U9goOGv+nF7EsgZbXVbXEsNzNifdBEjt5Vk3Qcyqny+lpBvAmkEjDcMXfwkzrNfBYAYLYXUSPu5j8vbQNMGeTgjBtDDdjrAaTk5OnsrzoxazHM1vBIdZlzJDE3yhCqZOsPnFVQZ7lHcK8tq9FYJ1uTu0Se5t3tnuEij3+7dNHz8ZOBjh/0ig5UdP7kK8ZW3e6Y2xg8G38yMLqOWVY9AwWdVgfiWRSrK+V+afPZ/wiXMkLTslukUNmtxNq35ZpWmurdUj3eoaS0CN9bngFshl66LojaCHcG3gaEsJHQwQ6HlAxvmXGC5xz517p0etwjxrBEI5E3ToIo9DR6nbdlcYK6pJDjll2PbQfn0fTK+llhUGCGWOW8idZw8cDiK3t7hWkQSOysBIw06srxLAFSlY/8AkW46zwoXa8lt/B43WWYQq+z4bpkCRAO5LMeXeT2Yrum6G2RQRm0tjGCSENvDoBIVSwXTjOEQZ7kHdWxddHreUOssEMiyMryCSGNgzooRHYEcSFAAPYBigj7U6Tz+AW9zbxLvZxExjlOoorrrk0IrKZ3ABwikFuJAJGkw0+Eedp7WNIo5Y2jtXuJIFuWRvCnMYeN2CiJVIzhxljleBGT3F5saGaPdTRRyxcPk5Y0aPq/N6pGOHZXkOjtvqhbcQ6rdQtu25j1RKPqxHHUH2Cg4PZXTK8it7EyNA6yF/CZ5jKcE3TRIpCEtEpUECUqyZ0g6eZ/TVNSn6K2h3ZNtATCxeEmCI7t2bWzJw6pLdbI7eNVVGKDNKUoFKUoJWx/pb70lf01tW3e3gQDALOx0og4FmwTj7BgEk9gFSbLa8EU98ss0UbeEIdMksatg21vxwTnHA1sfHVnr1+EQa9OkE3EXAZycDVgZ4Z78DuFBu2FoVGpzqlcAyNxwSPqqDyQccD/JySSdupvjJa+cwevh/dTxltfOYPXw/uoKVc7086Yrsu0Ny0TzfKLEFQgDLZOXYghFwDxweJUdtUPGW185g9fD+6vmTpBaMCGuLdgeYaaEg/4LUG1su+E8MMyhlWaNZVWQYcBwGCsOwjPEVtVN8ZbXzmD18P7qeMtr5zB6+H91BO6a9OINlxRyXIkIlfdqsKhmzjLMckAAD7c9wNX7acSIjqcq6h1OCMqwyDg8RwNSb3a1jMoWaW1lUMHCyyW7KGXirYYkZHfWx4y2vnMHr4f3UFKlTfGW185g9fD+6njLa+cwevh/dQUJEyCDxB4EHkR3VrbL2TDbRiK3iSGMEkJEoVcniTgdteHjLa+cwevh/dTxltfOYPXw/uoKVKm+Mtr5zB6+H91PGW185g9fD+6g+bnyy3+4uPbtqqVCTakU17BuZY5CtvcEiORGIBe3wTpJxV2gUpSgUpSgUpSgUpSgUpSgUpSgUpSgUpSgUpSgUpSgUpSgUNKUHzoFT9r7VW3NuGUt4RcJbLp09VnDMGbPZ1T9vGqVROlOxZblbfcOkctvcJcqZkd0JRXXSVVlP1u/soG0OlFvbyMk7LEqRxyGR2UL8q7xqun5wOUPHGDyzXwemVkFhc3EQW4YpCScamDaGGCOrhyFOcYJANTLjobPNPFcTzRbxPBdYhikVD4NcSz9UNIxGVkVeJPFSe3A0NqfBc0zahOAHa6WZSLkK0FzcPc6RuZkLMusjDakPDq8OIdJcdLrOOSSJ5o1liVnkUk9URoZHBOMaggLFc5wCccK8dmdNLa4nMETqxKo0TgjRLq3uRGe3SIXOeRHLNc/tX4Mpp555GuUKv4UItcczSItzbzQCMEy6FRDKDhVXVpGTnjXp0r6LyKs0kG8a5mWzhs2t0w1vcW++xcOxOFixKwY44KSOOoUHTXHSa2jhW4eVBA7aEfrYZsldKgDLHKtyHJSeQzXyvSuzL28YniL3Sq8Chsl1bJUjuzg4zjOCByrW2v0V3lnBbW5jUW+7ERuEdsLEuhCpjdHjkHAh1III4c6jJ8HEnhFvNJc70qtr4TrFwpkltDqSRVjmWM6jjOtXxjI50F616ZWUolMdxEwgXeSnVjQmSNRz2ZBH9+HOsRdNbJt1puI8zOYogdQZpFKBkCkZDDeRnHcwPLjXJ7B6EXclom8mFvItvJBbqsUiSRiW4SeTfMJAzZ3KKCpQhXY8+NVOjvwePbS71pkJzdNiKJ1Ctcx2qZXXIxJU2zEkklteT20G9dfCHZKutJVlUTRQyNGeCCUsqzEnAaPKtxGc44Zr2HTe11Z1ruPBReeEal3W7MhiC5569QxjGc8OfCubsfgwuI8ObmJpwbRt40Vw+trR5HDy65yzlg4HBlACgAAAVsXPwZvIjarhd4yaiyxyKPCfDGviw0SBlj1uVADBgOIbNB1a7etzbm6EieDBDIZc9TSOB/yCCMc8jGM8K0m6cWIjjlNzCI5HaJGLY66fPUg8V08MkgAZGeYrzsuiJjsJLTVGzy7xnaWOWSEySsWbUksjO65Pa5J55qDdfBnPLFCsl0Hkj8IibULzR4NcMjGIFLhZX06ABrdgQcEHAoLh6fWa+E71xCLa5azYyA9aREEjFQASQAT/bQezGeht5FdVdCrI6hlZSCrKRkMCOBBBBzXGbR+D+ZknSGaJDJc+ERO8Uxki/46W+UkSRWVxuwcg4IJBBBrsrKBkRFdtbKiqz6QupgAC+kcFycnA4DNB6hMV9UpQKUpQKUpQKUpQKUpQKUpQKUpQKUpQKUpQKUpQKUpQKUpQKUpQKUpQKUpQKwRWaUClKUGAKzSlApSlApSlApSlApSlApSlApSlApSlApSlApSlApSlApSlApSlApSlApSlApSl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9640" name="Picture 8" descr="http://cgm.cs.mcgill.ca/~beezer/cs644/mygifs/sep_insep.jpg"/>
          <p:cNvPicPr>
            <a:picLocks noChangeAspect="1" noChangeArrowheads="1"/>
          </p:cNvPicPr>
          <p:nvPr/>
        </p:nvPicPr>
        <p:blipFill>
          <a:blip r:embed="rId3" cstate="print"/>
          <a:srcRect/>
          <a:stretch>
            <a:fillRect/>
          </a:stretch>
        </p:blipFill>
        <p:spPr bwMode="auto">
          <a:xfrm>
            <a:off x="1600200" y="3276600"/>
            <a:ext cx="7035800" cy="33528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9144000" cy="1384995"/>
          </a:xfrm>
          <a:prstGeom prst="rect">
            <a:avLst/>
          </a:prstGeom>
        </p:spPr>
        <p:txBody>
          <a:bodyPr wrap="square">
            <a:spAutoFit/>
          </a:bodyPr>
          <a:lstStyle/>
          <a:p>
            <a:r>
              <a:rPr lang="en-US" sz="2800" dirty="0" smtClean="0"/>
              <a:t>Design a </a:t>
            </a:r>
            <a:r>
              <a:rPr lang="en-US" sz="2800" dirty="0" err="1" smtClean="0"/>
              <a:t>perceptron</a:t>
            </a:r>
            <a:r>
              <a:rPr lang="en-US" sz="2800" dirty="0" smtClean="0"/>
              <a:t> to implement the logical Boolean function OR, that is, the function </a:t>
            </a:r>
            <a:r>
              <a:rPr lang="en-US" sz="2800" b="1" dirty="0" smtClean="0"/>
              <a:t>g: {0,1} × {0,1} → {0,1}, </a:t>
            </a:r>
            <a:r>
              <a:rPr lang="en-US" sz="2800" dirty="0" smtClean="0"/>
              <a:t>defined by</a:t>
            </a:r>
            <a:endParaRPr lang="en-US" sz="2800" dirty="0"/>
          </a:p>
        </p:txBody>
      </p:sp>
      <p:sp>
        <p:nvSpPr>
          <p:cNvPr id="3" name="Rectangle 2"/>
          <p:cNvSpPr/>
          <p:nvPr/>
        </p:nvSpPr>
        <p:spPr>
          <a:xfrm>
            <a:off x="0" y="152400"/>
            <a:ext cx="1558440" cy="461665"/>
          </a:xfrm>
          <a:prstGeom prst="rect">
            <a:avLst/>
          </a:prstGeom>
        </p:spPr>
        <p:txBody>
          <a:bodyPr wrap="none">
            <a:spAutoFit/>
          </a:bodyPr>
          <a:lstStyle/>
          <a:p>
            <a:r>
              <a:rPr lang="en-US" sz="2400" b="1" u="sng" dirty="0" smtClean="0"/>
              <a:t>Example 1</a:t>
            </a:r>
            <a:r>
              <a:rPr lang="en-US" b="1" u="sng" dirty="0" smtClean="0"/>
              <a:t>:</a:t>
            </a:r>
            <a:endParaRPr lang="en-US" b="1" u="sng" dirty="0"/>
          </a:p>
        </p:txBody>
      </p:sp>
      <p:pic>
        <p:nvPicPr>
          <p:cNvPr id="1026" name="Picture 2"/>
          <p:cNvPicPr>
            <a:picLocks noChangeAspect="1" noChangeArrowheads="1"/>
          </p:cNvPicPr>
          <p:nvPr/>
        </p:nvPicPr>
        <p:blipFill>
          <a:blip r:embed="rId2" cstate="print"/>
          <a:srcRect/>
          <a:stretch>
            <a:fillRect/>
          </a:stretch>
        </p:blipFill>
        <p:spPr bwMode="auto">
          <a:xfrm>
            <a:off x="228600" y="2362200"/>
            <a:ext cx="7586870" cy="1905000"/>
          </a:xfrm>
          <a:prstGeom prst="rect">
            <a:avLst/>
          </a:prstGeom>
          <a:noFill/>
          <a:ln w="9525">
            <a:noFill/>
            <a:miter lim="800000"/>
            <a:headEnd/>
            <a:tailEnd/>
          </a:ln>
          <a:effectLst/>
        </p:spPr>
      </p:pic>
      <p:sp>
        <p:nvSpPr>
          <p:cNvPr id="5" name="Rectangle 4"/>
          <p:cNvSpPr/>
          <p:nvPr/>
        </p:nvSpPr>
        <p:spPr>
          <a:xfrm>
            <a:off x="0" y="4953000"/>
            <a:ext cx="9144000" cy="1384995"/>
          </a:xfrm>
          <a:prstGeom prst="rect">
            <a:avLst/>
          </a:prstGeom>
        </p:spPr>
        <p:txBody>
          <a:bodyPr wrap="square">
            <a:spAutoFit/>
          </a:bodyPr>
          <a:lstStyle/>
          <a:p>
            <a:r>
              <a:rPr lang="en-US" sz="2800" dirty="0" smtClean="0"/>
              <a:t>In view of the function g, we consider binary-input/binary-output neural networks, with two nodes in the input layer, and only one neuron in the output layer.</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295400" y="228600"/>
            <a:ext cx="5737397" cy="657225"/>
          </a:xfrm>
          <a:prstGeom prst="rect">
            <a:avLst/>
          </a:prstGeom>
          <a:noFill/>
          <a:ln w="9525">
            <a:noFill/>
            <a:miter lim="800000"/>
            <a:headEnd/>
            <a:tailEnd/>
          </a:ln>
          <a:effectLst/>
        </p:spPr>
      </p:pic>
      <p:sp>
        <p:nvSpPr>
          <p:cNvPr id="4" name="Rectangle 3"/>
          <p:cNvSpPr/>
          <p:nvPr/>
        </p:nvSpPr>
        <p:spPr>
          <a:xfrm>
            <a:off x="228600" y="838200"/>
            <a:ext cx="8153400" cy="523220"/>
          </a:xfrm>
          <a:prstGeom prst="rect">
            <a:avLst/>
          </a:prstGeom>
        </p:spPr>
        <p:txBody>
          <a:bodyPr wrap="square">
            <a:spAutoFit/>
          </a:bodyPr>
          <a:lstStyle/>
          <a:p>
            <a:r>
              <a:rPr lang="en-US" sz="2800" dirty="0" smtClean="0"/>
              <a:t>The problem is to choose w</a:t>
            </a:r>
            <a:r>
              <a:rPr lang="en-US" sz="2800" baseline="-25000" dirty="0" smtClean="0"/>
              <a:t>1</a:t>
            </a:r>
            <a:r>
              <a:rPr lang="en-US" sz="2800" dirty="0" smtClean="0"/>
              <a:t>, w</a:t>
            </a:r>
            <a:r>
              <a:rPr lang="en-US" sz="2800" baseline="-25000" dirty="0" smtClean="0"/>
              <a:t>2</a:t>
            </a:r>
            <a:r>
              <a:rPr lang="en-US" sz="2800" dirty="0" smtClean="0"/>
              <a:t>, and b so that</a:t>
            </a:r>
            <a:endParaRPr lang="en-US" sz="2800" dirty="0"/>
          </a:p>
        </p:txBody>
      </p:sp>
      <p:pic>
        <p:nvPicPr>
          <p:cNvPr id="2051" name="Picture 3"/>
          <p:cNvPicPr>
            <a:picLocks noChangeAspect="1" noChangeArrowheads="1"/>
          </p:cNvPicPr>
          <p:nvPr/>
        </p:nvPicPr>
        <p:blipFill>
          <a:blip r:embed="rId3" cstate="print"/>
          <a:srcRect/>
          <a:stretch>
            <a:fillRect/>
          </a:stretch>
        </p:blipFill>
        <p:spPr bwMode="auto">
          <a:xfrm>
            <a:off x="1752600" y="1447800"/>
            <a:ext cx="5943601" cy="549290"/>
          </a:xfrm>
          <a:prstGeom prst="rect">
            <a:avLst/>
          </a:prstGeom>
          <a:noFill/>
          <a:ln w="9525">
            <a:noFill/>
            <a:miter lim="800000"/>
            <a:headEnd/>
            <a:tailEnd/>
          </a:ln>
          <a:effectLst/>
        </p:spPr>
      </p:pic>
      <p:sp>
        <p:nvSpPr>
          <p:cNvPr id="6" name="Rectangle 5"/>
          <p:cNvSpPr/>
          <p:nvPr/>
        </p:nvSpPr>
        <p:spPr>
          <a:xfrm>
            <a:off x="0" y="2133600"/>
            <a:ext cx="9144000" cy="1569660"/>
          </a:xfrm>
          <a:prstGeom prst="rect">
            <a:avLst/>
          </a:prstGeom>
        </p:spPr>
        <p:txBody>
          <a:bodyPr wrap="square">
            <a:spAutoFit/>
          </a:bodyPr>
          <a:lstStyle/>
          <a:p>
            <a:r>
              <a:rPr lang="en-US" sz="2400" dirty="0" smtClean="0"/>
              <a:t>First, to see whether or not this problem is solvable, we look at the domain of the function </a:t>
            </a:r>
            <a:r>
              <a:rPr lang="en-US" sz="2400" b="1" dirty="0" smtClean="0"/>
              <a:t>g</a:t>
            </a:r>
            <a:r>
              <a:rPr lang="en-US" sz="2400" dirty="0" smtClean="0"/>
              <a:t>, </a:t>
            </a:r>
          </a:p>
          <a:p>
            <a:r>
              <a:rPr lang="en-US" sz="2400" dirty="0" smtClean="0"/>
              <a:t>coloring the points </a:t>
            </a:r>
            <a:r>
              <a:rPr lang="en-US" sz="2400" dirty="0" smtClean="0">
                <a:solidFill>
                  <a:srgbClr val="FF0000"/>
                </a:solidFill>
              </a:rPr>
              <a:t>white</a:t>
            </a:r>
            <a:r>
              <a:rPr lang="en-US" sz="2400" dirty="0" smtClean="0"/>
              <a:t> where the function value is </a:t>
            </a:r>
            <a:r>
              <a:rPr lang="en-US" sz="2400" dirty="0" smtClean="0">
                <a:solidFill>
                  <a:srgbClr val="FF0000"/>
                </a:solidFill>
              </a:rPr>
              <a:t>1</a:t>
            </a:r>
            <a:r>
              <a:rPr lang="en-US" sz="2400" dirty="0" smtClean="0"/>
              <a:t>,</a:t>
            </a:r>
          </a:p>
          <a:p>
            <a:r>
              <a:rPr lang="en-US" sz="2400" dirty="0" smtClean="0"/>
              <a:t>	            and </a:t>
            </a:r>
            <a:r>
              <a:rPr lang="en-US" sz="2400" dirty="0" smtClean="0">
                <a:solidFill>
                  <a:srgbClr val="FF0000"/>
                </a:solidFill>
              </a:rPr>
              <a:t>black</a:t>
            </a:r>
            <a:r>
              <a:rPr lang="en-US" sz="2400" dirty="0" smtClean="0"/>
              <a:t> where the function value is </a:t>
            </a:r>
            <a:r>
              <a:rPr lang="en-US" sz="2400" dirty="0" smtClean="0">
                <a:solidFill>
                  <a:srgbClr val="FF0000"/>
                </a:solidFill>
              </a:rPr>
              <a:t>0</a:t>
            </a:r>
            <a:r>
              <a:rPr lang="en-US" sz="2400" dirty="0" smtClean="0"/>
              <a:t>.</a:t>
            </a:r>
            <a:endParaRPr lang="en-US" sz="2400" dirty="0"/>
          </a:p>
        </p:txBody>
      </p:sp>
      <p:pic>
        <p:nvPicPr>
          <p:cNvPr id="2052" name="Picture 4"/>
          <p:cNvPicPr>
            <a:picLocks noChangeAspect="1" noChangeArrowheads="1"/>
          </p:cNvPicPr>
          <p:nvPr/>
        </p:nvPicPr>
        <p:blipFill>
          <a:blip r:embed="rId4" cstate="print"/>
          <a:srcRect/>
          <a:stretch>
            <a:fillRect/>
          </a:stretch>
        </p:blipFill>
        <p:spPr bwMode="auto">
          <a:xfrm>
            <a:off x="2286000" y="3623675"/>
            <a:ext cx="3962400" cy="32343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wipe(down)">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wipe(down)">
                                      <p:cBhvr>
                                        <p:cTn id="20" dur="500"/>
                                        <p:tgtEl>
                                          <p:spTgt spid="6">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down)">
                                      <p:cBhvr>
                                        <p:cTn id="23" dur="500"/>
                                        <p:tgtEl>
                                          <p:spTgt spid="6">
                                            <p:txEl>
                                              <p:pRg st="1" end="1"/>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wipe(down)">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wipe(down)">
                                      <p:cBhvr>
                                        <p:cTn id="3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358948" y="3581400"/>
            <a:ext cx="3756102" cy="3276600"/>
          </a:xfrm>
          <a:prstGeom prst="rect">
            <a:avLst/>
          </a:prstGeom>
          <a:noFill/>
          <a:ln w="9525">
            <a:noFill/>
            <a:miter lim="800000"/>
            <a:headEnd/>
            <a:tailEnd/>
          </a:ln>
          <a:effectLst/>
        </p:spPr>
      </p:pic>
      <p:pic>
        <p:nvPicPr>
          <p:cNvPr id="284673" name="Picture 1"/>
          <p:cNvPicPr>
            <a:picLocks noChangeAspect="1" noChangeArrowheads="1"/>
          </p:cNvPicPr>
          <p:nvPr/>
        </p:nvPicPr>
        <p:blipFill>
          <a:blip r:embed="rId3" cstate="print"/>
          <a:srcRect/>
          <a:stretch>
            <a:fillRect/>
          </a:stretch>
        </p:blipFill>
        <p:spPr bwMode="auto">
          <a:xfrm>
            <a:off x="0" y="1"/>
            <a:ext cx="9144000" cy="373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ipe(down)">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077200" cy="2123658"/>
          </a:xfrm>
          <a:prstGeom prst="rect">
            <a:avLst/>
          </a:prstGeom>
        </p:spPr>
        <p:txBody>
          <a:bodyPr wrap="square">
            <a:spAutoFit/>
          </a:bodyPr>
          <a:lstStyle/>
          <a:p>
            <a:r>
              <a:rPr lang="en-US" sz="2800" dirty="0" smtClean="0"/>
              <a:t>Of course, there are many such lines, and any such line gives a solution. In view of the simplicity of this function </a:t>
            </a:r>
            <a:r>
              <a:rPr lang="en-US" sz="2800" b="1" dirty="0" smtClean="0"/>
              <a:t>g</a:t>
            </a:r>
            <a:r>
              <a:rPr lang="en-US" sz="2800" dirty="0" smtClean="0"/>
              <a:t>, no sophisticated mathematics is needed. Just observe that:</a:t>
            </a:r>
          </a:p>
          <a:p>
            <a:endParaRPr lang="en-US" sz="2000" dirty="0"/>
          </a:p>
        </p:txBody>
      </p:sp>
      <p:pic>
        <p:nvPicPr>
          <p:cNvPr id="4098" name="Picture 2"/>
          <p:cNvPicPr>
            <a:picLocks noChangeAspect="1" noChangeArrowheads="1"/>
          </p:cNvPicPr>
          <p:nvPr/>
        </p:nvPicPr>
        <p:blipFill>
          <a:blip r:embed="rId2" cstate="print"/>
          <a:srcRect/>
          <a:stretch>
            <a:fillRect/>
          </a:stretch>
        </p:blipFill>
        <p:spPr bwMode="auto">
          <a:xfrm>
            <a:off x="1066800" y="2514600"/>
            <a:ext cx="6179735" cy="2286000"/>
          </a:xfrm>
          <a:prstGeom prst="rect">
            <a:avLst/>
          </a:prstGeom>
          <a:noFill/>
          <a:ln w="9525">
            <a:noFill/>
            <a:miter lim="800000"/>
            <a:headEnd/>
            <a:tailEnd/>
          </a:ln>
          <a:effectLst/>
        </p:spPr>
      </p:pic>
      <p:sp>
        <p:nvSpPr>
          <p:cNvPr id="4" name="Rectangle 3"/>
          <p:cNvSpPr/>
          <p:nvPr/>
        </p:nvSpPr>
        <p:spPr>
          <a:xfrm>
            <a:off x="0" y="4800600"/>
            <a:ext cx="9144000" cy="1446550"/>
          </a:xfrm>
          <a:prstGeom prst="rect">
            <a:avLst/>
          </a:prstGeom>
        </p:spPr>
        <p:txBody>
          <a:bodyPr wrap="square">
            <a:spAutoFit/>
          </a:bodyPr>
          <a:lstStyle/>
          <a:p>
            <a:r>
              <a:rPr lang="en-US" sz="2400" dirty="0" smtClean="0"/>
              <a:t>and choose any numbers for w</a:t>
            </a:r>
            <a:r>
              <a:rPr lang="en-US" sz="2400" baseline="-25000" dirty="0" smtClean="0"/>
              <a:t>1</a:t>
            </a:r>
            <a:r>
              <a:rPr lang="en-US" sz="2400" dirty="0" smtClean="0"/>
              <a:t> ,w</a:t>
            </a:r>
            <a:r>
              <a:rPr lang="en-US" sz="2400" baseline="-25000" dirty="0" smtClean="0"/>
              <a:t>2</a:t>
            </a:r>
            <a:r>
              <a:rPr lang="en-US" sz="2400" dirty="0" smtClean="0"/>
              <a:t> , and b satisfying these inequalities.</a:t>
            </a:r>
          </a:p>
          <a:p>
            <a:endParaRPr lang="en-US" sz="2400" dirty="0" smtClean="0"/>
          </a:p>
          <a:p>
            <a:r>
              <a:rPr lang="en-US" sz="4000" dirty="0" smtClean="0"/>
              <a:t> </a:t>
            </a:r>
            <a:r>
              <a:rPr lang="en-US" sz="4000" dirty="0" smtClean="0">
                <a:solidFill>
                  <a:srgbClr val="FF0000"/>
                </a:solidFill>
              </a:rPr>
              <a:t>One solution is </a:t>
            </a:r>
            <a:r>
              <a:rPr lang="en-US" sz="4000" b="1" dirty="0" smtClean="0">
                <a:solidFill>
                  <a:srgbClr val="FF0000"/>
                </a:solidFill>
              </a:rPr>
              <a:t>w</a:t>
            </a:r>
            <a:r>
              <a:rPr lang="en-US" sz="4000" b="1" baseline="-25000" dirty="0" smtClean="0">
                <a:solidFill>
                  <a:srgbClr val="FF0000"/>
                </a:solidFill>
              </a:rPr>
              <a:t>1</a:t>
            </a:r>
            <a:r>
              <a:rPr lang="en-US" sz="4000" b="1" dirty="0" smtClean="0">
                <a:solidFill>
                  <a:srgbClr val="FF0000"/>
                </a:solidFill>
              </a:rPr>
              <a:t> = w</a:t>
            </a:r>
            <a:r>
              <a:rPr lang="en-US" sz="4000" b="1" baseline="-25000" dirty="0" smtClean="0">
                <a:solidFill>
                  <a:srgbClr val="FF0000"/>
                </a:solidFill>
              </a:rPr>
              <a:t>2</a:t>
            </a:r>
            <a:r>
              <a:rPr lang="en-US" sz="4000" b="1" dirty="0" smtClean="0">
                <a:solidFill>
                  <a:srgbClr val="FF0000"/>
                </a:solidFill>
              </a:rPr>
              <a:t> = b = 2.</a:t>
            </a:r>
            <a:endParaRPr lang="en-US" sz="4000" b="1" dirty="0">
              <a:solidFill>
                <a:srgbClr val="FF0000"/>
              </a:solidFill>
            </a:endParaRPr>
          </a:p>
        </p:txBody>
      </p:sp>
      <p:pic>
        <p:nvPicPr>
          <p:cNvPr id="7" name="Picture 3"/>
          <p:cNvPicPr>
            <a:picLocks noChangeAspect="1" noChangeArrowheads="1"/>
          </p:cNvPicPr>
          <p:nvPr/>
        </p:nvPicPr>
        <p:blipFill>
          <a:blip r:embed="rId3" cstate="print"/>
          <a:srcRect/>
          <a:stretch>
            <a:fillRect/>
          </a:stretch>
        </p:blipFill>
        <p:spPr bwMode="auto">
          <a:xfrm>
            <a:off x="1828800" y="1752600"/>
            <a:ext cx="5668596" cy="523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down)">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down)">
                                      <p:cBhvr>
                                        <p:cTn id="20" dur="500"/>
                                        <p:tgtEl>
                                          <p:spTgt spid="4">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33400"/>
            <a:ext cx="3544688" cy="461665"/>
          </a:xfrm>
          <a:prstGeom prst="rect">
            <a:avLst/>
          </a:prstGeom>
        </p:spPr>
        <p:txBody>
          <a:bodyPr wrap="none">
            <a:spAutoFit/>
          </a:bodyPr>
          <a:lstStyle/>
          <a:p>
            <a:r>
              <a:rPr lang="en-US" sz="2400" b="1" u="sng" dirty="0" smtClean="0"/>
              <a:t>What is a neural network?</a:t>
            </a:r>
            <a:endParaRPr lang="en-US" sz="2400" b="1" u="sng" dirty="0"/>
          </a:p>
        </p:txBody>
      </p:sp>
      <p:sp>
        <p:nvSpPr>
          <p:cNvPr id="7" name="Content Placeholder 2"/>
          <p:cNvSpPr txBox="1">
            <a:spLocks/>
          </p:cNvSpPr>
          <p:nvPr/>
        </p:nvSpPr>
        <p:spPr>
          <a:xfrm>
            <a:off x="457200" y="1219200"/>
            <a:ext cx="8229600" cy="4937760"/>
          </a:xfrm>
          <a:prstGeom prst="rect">
            <a:avLst/>
          </a:prstGeom>
        </p:spPr>
        <p:txBody>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Biological organisms are capable of learning gradually over time.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learning capability reflects the ability of biological neurons to learn through exposure to external stimuli and to generalize.</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400" b="0" i="0" u="none" strike="noStrike" kern="1200" cap="none" spc="0" normalizeH="0" baseline="0" noProof="0" dirty="0" smtClean="0">
              <a:ln>
                <a:noFill/>
              </a:ln>
              <a:solidFill>
                <a:srgbClr val="FF0000"/>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400" b="0" i="0" u="none" strike="noStrike" kern="1200" cap="none" spc="0" normalizeH="0" baseline="0" noProof="0" dirty="0" smtClean="0">
                <a:ln>
                  <a:noFill/>
                </a:ln>
                <a:solidFill>
                  <a:srgbClr val="FF0000"/>
                </a:solidFill>
                <a:effectLst/>
                <a:uLnTx/>
                <a:uFillTx/>
                <a:latin typeface="+mn-lt"/>
                <a:ea typeface="+mn-ea"/>
                <a:cs typeface="+mn-cs"/>
              </a:rPr>
              <a:t>This learning capability of biological organisms from examples suggests possibilities for machine learning.</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US" sz="2400" dirty="0" smtClean="0">
              <a:solidFill>
                <a:srgbClr val="FF0000"/>
              </a:solidFill>
            </a:endParaRPr>
          </a:p>
          <a:p>
            <a:pPr marL="274320" lvl="0" indent="-274320">
              <a:spcBef>
                <a:spcPts val="600"/>
              </a:spcBef>
              <a:buClr>
                <a:schemeClr val="accent1"/>
              </a:buClr>
              <a:buSzPct val="76000"/>
              <a:buFont typeface="Wingdings 3"/>
              <a:buChar char=""/>
            </a:pPr>
            <a:r>
              <a:rPr lang="en-US" sz="2400" dirty="0" smtClean="0"/>
              <a:t>“</a:t>
            </a:r>
            <a:r>
              <a:rPr lang="en-US" sz="2400" b="1" dirty="0" smtClean="0"/>
              <a:t>Neural networks</a:t>
            </a:r>
            <a:r>
              <a:rPr lang="en-US" sz="2400" dirty="0" smtClean="0"/>
              <a:t>, or more specifically, </a:t>
            </a:r>
            <a:r>
              <a:rPr lang="en-US" sz="2400" b="1" dirty="0" smtClean="0"/>
              <a:t>artificial neural networks</a:t>
            </a:r>
            <a:r>
              <a:rPr lang="en-US" sz="2400" dirty="0" smtClean="0"/>
              <a:t> are mathematical models inspired from our understanding of biological nervous systems.”</a:t>
            </a:r>
            <a:endParaRPr kumimoji="0" lang="en-US" sz="2400" b="0" i="0" u="none" strike="noStrike" kern="1200" cap="none" spc="0" normalizeH="0" baseline="0" noProof="0" dirty="0" smtClean="0">
              <a:ln>
                <a:noFill/>
              </a:ln>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3352800"/>
            <a:ext cx="7696200" cy="400110"/>
          </a:xfrm>
          <a:prstGeom prst="rect">
            <a:avLst/>
          </a:prstGeom>
        </p:spPr>
        <p:txBody>
          <a:bodyPr wrap="square">
            <a:spAutoFit/>
          </a:bodyPr>
          <a:lstStyle/>
          <a:p>
            <a:r>
              <a:rPr lang="en-US" sz="2000" dirty="0" smtClean="0"/>
              <a:t>equal to:</a:t>
            </a:r>
          </a:p>
        </p:txBody>
      </p:sp>
      <p:pic>
        <p:nvPicPr>
          <p:cNvPr id="56323" name="Picture 3"/>
          <p:cNvPicPr>
            <a:picLocks noChangeAspect="1" noChangeArrowheads="1"/>
          </p:cNvPicPr>
          <p:nvPr/>
        </p:nvPicPr>
        <p:blipFill>
          <a:blip r:embed="rId2" cstate="print"/>
          <a:srcRect/>
          <a:stretch>
            <a:fillRect/>
          </a:stretch>
        </p:blipFill>
        <p:spPr bwMode="auto">
          <a:xfrm>
            <a:off x="2209800" y="3914775"/>
            <a:ext cx="5596273" cy="2943225"/>
          </a:xfrm>
          <a:prstGeom prst="rect">
            <a:avLst/>
          </a:prstGeom>
          <a:noFill/>
          <a:ln w="9525">
            <a:noFill/>
            <a:miter lim="800000"/>
            <a:headEnd/>
            <a:tailEnd/>
          </a:ln>
        </p:spPr>
      </p:pic>
      <p:pic>
        <p:nvPicPr>
          <p:cNvPr id="105473" name="Picture 1"/>
          <p:cNvPicPr>
            <a:picLocks noChangeAspect="1" noChangeArrowheads="1"/>
          </p:cNvPicPr>
          <p:nvPr/>
        </p:nvPicPr>
        <p:blipFill>
          <a:blip r:embed="rId3" cstate="print"/>
          <a:srcRect/>
          <a:stretch>
            <a:fillRect/>
          </a:stretch>
        </p:blipFill>
        <p:spPr bwMode="auto">
          <a:xfrm>
            <a:off x="1295400" y="609600"/>
            <a:ext cx="6820574" cy="2514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3"/>
          <p:cNvPicPr>
            <a:picLocks noChangeAspect="1" noChangeArrowheads="1"/>
          </p:cNvPicPr>
          <p:nvPr/>
        </p:nvPicPr>
        <p:blipFill>
          <a:blip r:embed="rId2" cstate="print"/>
          <a:srcRect/>
          <a:stretch>
            <a:fillRect/>
          </a:stretch>
        </p:blipFill>
        <p:spPr bwMode="auto">
          <a:xfrm>
            <a:off x="914400" y="2514600"/>
            <a:ext cx="7239000" cy="2008587"/>
          </a:xfrm>
          <a:prstGeom prst="rect">
            <a:avLst/>
          </a:prstGeom>
          <a:noFill/>
          <a:ln w="9525">
            <a:noFill/>
            <a:miter lim="800000"/>
            <a:headEnd/>
            <a:tailEnd/>
          </a:ln>
        </p:spPr>
      </p:pic>
      <p:pic>
        <p:nvPicPr>
          <p:cNvPr id="281601" name="Picture 1"/>
          <p:cNvPicPr>
            <a:picLocks noChangeAspect="1" noChangeArrowheads="1"/>
          </p:cNvPicPr>
          <p:nvPr/>
        </p:nvPicPr>
        <p:blipFill>
          <a:blip r:embed="rId3" cstate="print"/>
          <a:srcRect/>
          <a:stretch>
            <a:fillRect/>
          </a:stretch>
        </p:blipFill>
        <p:spPr bwMode="auto">
          <a:xfrm>
            <a:off x="3581400" y="0"/>
            <a:ext cx="5353050" cy="2686050"/>
          </a:xfrm>
          <a:prstGeom prst="rect">
            <a:avLst/>
          </a:prstGeom>
          <a:noFill/>
          <a:ln w="9525">
            <a:noFill/>
            <a:miter lim="800000"/>
            <a:headEnd/>
            <a:tailEnd/>
          </a:ln>
        </p:spPr>
      </p:pic>
      <p:pic>
        <p:nvPicPr>
          <p:cNvPr id="281602" name="Picture 2"/>
          <p:cNvPicPr>
            <a:picLocks noChangeAspect="1" noChangeArrowheads="1"/>
          </p:cNvPicPr>
          <p:nvPr/>
        </p:nvPicPr>
        <p:blipFill>
          <a:blip r:embed="rId4" cstate="print"/>
          <a:srcRect/>
          <a:stretch>
            <a:fillRect/>
          </a:stretch>
        </p:blipFill>
        <p:spPr bwMode="auto">
          <a:xfrm>
            <a:off x="381000" y="0"/>
            <a:ext cx="3219450" cy="2171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1601"/>
                                        </p:tgtEl>
                                        <p:attrNameLst>
                                          <p:attrName>style.visibility</p:attrName>
                                        </p:attrNameLst>
                                      </p:cBhvr>
                                      <p:to>
                                        <p:strVal val="visible"/>
                                      </p:to>
                                    </p:set>
                                    <p:anim calcmode="lin" valueType="num">
                                      <p:cBhvr additive="base">
                                        <p:cTn id="7" dur="500" fill="hold"/>
                                        <p:tgtEl>
                                          <p:spTgt spid="281601"/>
                                        </p:tgtEl>
                                        <p:attrNameLst>
                                          <p:attrName>ppt_x</p:attrName>
                                        </p:attrNameLst>
                                      </p:cBhvr>
                                      <p:tavLst>
                                        <p:tav tm="0">
                                          <p:val>
                                            <p:strVal val="#ppt_x"/>
                                          </p:val>
                                        </p:tav>
                                        <p:tav tm="100000">
                                          <p:val>
                                            <p:strVal val="#ppt_x"/>
                                          </p:val>
                                        </p:tav>
                                      </p:tavLst>
                                    </p:anim>
                                    <p:anim calcmode="lin" valueType="num">
                                      <p:cBhvr additive="base">
                                        <p:cTn id="8" dur="500" fill="hold"/>
                                        <p:tgtEl>
                                          <p:spTgt spid="2816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1602"/>
                                        </p:tgtEl>
                                        <p:attrNameLst>
                                          <p:attrName>style.visibility</p:attrName>
                                        </p:attrNameLst>
                                      </p:cBhvr>
                                      <p:to>
                                        <p:strVal val="visible"/>
                                      </p:to>
                                    </p:set>
                                    <p:anim calcmode="lin" valueType="num">
                                      <p:cBhvr additive="base">
                                        <p:cTn id="13" dur="500" fill="hold"/>
                                        <p:tgtEl>
                                          <p:spTgt spid="281602"/>
                                        </p:tgtEl>
                                        <p:attrNameLst>
                                          <p:attrName>ppt_x</p:attrName>
                                        </p:attrNameLst>
                                      </p:cBhvr>
                                      <p:tavLst>
                                        <p:tav tm="0">
                                          <p:val>
                                            <p:strVal val="#ppt_x"/>
                                          </p:val>
                                        </p:tav>
                                        <p:tav tm="100000">
                                          <p:val>
                                            <p:strVal val="#ppt_x"/>
                                          </p:val>
                                        </p:tav>
                                      </p:tavLst>
                                    </p:anim>
                                    <p:anim calcmode="lin" valueType="num">
                                      <p:cBhvr additive="base">
                                        <p:cTn id="14" dur="500" fill="hold"/>
                                        <p:tgtEl>
                                          <p:spTgt spid="2816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0595"/>
                                        </p:tgtEl>
                                        <p:attrNameLst>
                                          <p:attrName>style.visibility</p:attrName>
                                        </p:attrNameLst>
                                      </p:cBhvr>
                                      <p:to>
                                        <p:strVal val="visible"/>
                                      </p:to>
                                    </p:set>
                                    <p:anim calcmode="lin" valueType="num">
                                      <p:cBhvr additive="base">
                                        <p:cTn id="19" dur="500" fill="hold"/>
                                        <p:tgtEl>
                                          <p:spTgt spid="110595"/>
                                        </p:tgtEl>
                                        <p:attrNameLst>
                                          <p:attrName>ppt_x</p:attrName>
                                        </p:attrNameLst>
                                      </p:cBhvr>
                                      <p:tavLst>
                                        <p:tav tm="0">
                                          <p:val>
                                            <p:strVal val="#ppt_x"/>
                                          </p:val>
                                        </p:tav>
                                        <p:tav tm="100000">
                                          <p:val>
                                            <p:strVal val="#ppt_x"/>
                                          </p:val>
                                        </p:tav>
                                      </p:tavLst>
                                    </p:anim>
                                    <p:anim calcmode="lin" valueType="num">
                                      <p:cBhvr additive="base">
                                        <p:cTn id="20" dur="500" fill="hold"/>
                                        <p:tgtEl>
                                          <p:spTgt spid="1105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69899" cy="461665"/>
          </a:xfrm>
          <a:prstGeom prst="rect">
            <a:avLst/>
          </a:prstGeom>
        </p:spPr>
        <p:txBody>
          <a:bodyPr wrap="none">
            <a:spAutoFit/>
          </a:bodyPr>
          <a:lstStyle/>
          <a:p>
            <a:r>
              <a:rPr lang="en-US" sz="2400" b="1" u="sng" dirty="0" smtClean="0"/>
              <a:t>Example</a:t>
            </a:r>
            <a:endParaRPr lang="en-US" b="1" u="sng" dirty="0"/>
          </a:p>
        </p:txBody>
      </p:sp>
      <p:sp>
        <p:nvSpPr>
          <p:cNvPr id="4" name="Rectangle 3"/>
          <p:cNvSpPr/>
          <p:nvPr/>
        </p:nvSpPr>
        <p:spPr>
          <a:xfrm>
            <a:off x="304800" y="685800"/>
            <a:ext cx="7924800" cy="954107"/>
          </a:xfrm>
          <a:prstGeom prst="rect">
            <a:avLst/>
          </a:prstGeom>
        </p:spPr>
        <p:txBody>
          <a:bodyPr wrap="square">
            <a:spAutoFit/>
          </a:bodyPr>
          <a:lstStyle/>
          <a:p>
            <a:r>
              <a:rPr lang="en-US" sz="2800" dirty="0" smtClean="0"/>
              <a:t>The exclusive or(XOR) is the Boolean function with truth table:</a:t>
            </a:r>
            <a:endParaRPr lang="en-US" sz="2800" dirty="0"/>
          </a:p>
        </p:txBody>
      </p:sp>
      <p:pic>
        <p:nvPicPr>
          <p:cNvPr id="6146" name="Picture 2"/>
          <p:cNvPicPr>
            <a:picLocks noChangeAspect="1" noChangeArrowheads="1"/>
          </p:cNvPicPr>
          <p:nvPr/>
        </p:nvPicPr>
        <p:blipFill>
          <a:blip r:embed="rId2" cstate="print"/>
          <a:srcRect/>
          <a:stretch>
            <a:fillRect/>
          </a:stretch>
        </p:blipFill>
        <p:spPr bwMode="auto">
          <a:xfrm>
            <a:off x="1219200" y="1143000"/>
            <a:ext cx="5601593" cy="1562100"/>
          </a:xfrm>
          <a:prstGeom prst="rect">
            <a:avLst/>
          </a:prstGeom>
          <a:noFill/>
          <a:ln w="9525">
            <a:noFill/>
            <a:miter lim="800000"/>
            <a:headEnd/>
            <a:tailEnd/>
          </a:ln>
          <a:effectLst/>
        </p:spPr>
      </p:pic>
      <p:sp>
        <p:nvSpPr>
          <p:cNvPr id="6" name="Rectangle 5"/>
          <p:cNvSpPr/>
          <p:nvPr/>
        </p:nvSpPr>
        <p:spPr>
          <a:xfrm>
            <a:off x="152400" y="2971800"/>
            <a:ext cx="8991600" cy="830997"/>
          </a:xfrm>
          <a:prstGeom prst="rect">
            <a:avLst/>
          </a:prstGeom>
        </p:spPr>
        <p:txBody>
          <a:bodyPr wrap="square">
            <a:spAutoFit/>
          </a:bodyPr>
          <a:lstStyle/>
          <a:p>
            <a:r>
              <a:rPr lang="en-US" sz="2400" dirty="0" smtClean="0"/>
              <a:t>When we display the input-output relationship expressed by g, we see that this problem </a:t>
            </a:r>
            <a:r>
              <a:rPr lang="en-US" sz="2400" dirty="0" smtClean="0">
                <a:solidFill>
                  <a:srgbClr val="FF0000"/>
                </a:solidFill>
              </a:rPr>
              <a:t>is not linearly separable</a:t>
            </a:r>
            <a:endParaRPr lang="en-US" sz="2400" dirty="0"/>
          </a:p>
        </p:txBody>
      </p:sp>
      <p:pic>
        <p:nvPicPr>
          <p:cNvPr id="6147" name="Picture 3"/>
          <p:cNvPicPr>
            <a:picLocks noChangeAspect="1" noChangeArrowheads="1"/>
          </p:cNvPicPr>
          <p:nvPr/>
        </p:nvPicPr>
        <p:blipFill>
          <a:blip r:embed="rId3" cstate="print">
            <a:lum bright="-18000"/>
          </a:blip>
          <a:srcRect/>
          <a:stretch>
            <a:fillRect/>
          </a:stretch>
        </p:blipFill>
        <p:spPr bwMode="auto">
          <a:xfrm>
            <a:off x="2399554" y="3810001"/>
            <a:ext cx="3848846" cy="29297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wipe(down)">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down)">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147"/>
                                        </p:tgtEl>
                                        <p:attrNameLst>
                                          <p:attrName>style.visibility</p:attrName>
                                        </p:attrNameLst>
                                      </p:cBhvr>
                                      <p:to>
                                        <p:strVal val="visible"/>
                                      </p:to>
                                    </p:set>
                                    <p:animEffect transition="in" filter="wipe(down)">
                                      <p:cBhvr>
                                        <p:cTn id="2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2677656"/>
          </a:xfrm>
          <a:prstGeom prst="rect">
            <a:avLst/>
          </a:prstGeom>
        </p:spPr>
        <p:txBody>
          <a:bodyPr wrap="square">
            <a:spAutoFit/>
          </a:bodyPr>
          <a:lstStyle/>
          <a:p>
            <a:r>
              <a:rPr lang="en-US" sz="2800" dirty="0" smtClean="0"/>
              <a:t>That is, there is no line that can separate the two subsets</a:t>
            </a:r>
          </a:p>
          <a:p>
            <a:endParaRPr lang="en-US" sz="2800" dirty="0" smtClean="0"/>
          </a:p>
          <a:p>
            <a:r>
              <a:rPr lang="en-US" sz="2800" dirty="0" smtClean="0"/>
              <a:t>White={(0,0),(1,1)} and Black={(0,1),(1,0)}. </a:t>
            </a:r>
          </a:p>
          <a:p>
            <a:endParaRPr lang="en-US" sz="2800" dirty="0" smtClean="0"/>
          </a:p>
          <a:p>
            <a:r>
              <a:rPr lang="en-US" sz="2800" dirty="0" smtClean="0"/>
              <a:t>Therefore, the function g cannot be implemented by using a </a:t>
            </a:r>
            <a:r>
              <a:rPr lang="en-US" sz="2800" dirty="0" err="1" smtClean="0"/>
              <a:t>perceptron</a:t>
            </a:r>
            <a:r>
              <a:rPr lang="en-US" sz="2800" dirty="0" smtClean="0"/>
              <a:t>, so we need to consider a hidden layer. </a:t>
            </a:r>
            <a:endParaRPr lang="en-US" sz="2800" dirty="0"/>
          </a:p>
        </p:txBody>
      </p:sp>
      <p:pic>
        <p:nvPicPr>
          <p:cNvPr id="3" name="Picture 3"/>
          <p:cNvPicPr>
            <a:picLocks noChangeAspect="1" noChangeArrowheads="1"/>
          </p:cNvPicPr>
          <p:nvPr/>
        </p:nvPicPr>
        <p:blipFill>
          <a:blip r:embed="rId2" cstate="print">
            <a:lum bright="-18000"/>
          </a:blip>
          <a:srcRect/>
          <a:stretch>
            <a:fillRect/>
          </a:stretch>
        </p:blipFill>
        <p:spPr bwMode="auto">
          <a:xfrm>
            <a:off x="2399554" y="3810001"/>
            <a:ext cx="3848846" cy="29297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lum bright="-20000"/>
          </a:blip>
          <a:srcRect/>
          <a:stretch>
            <a:fillRect/>
          </a:stretch>
        </p:blipFill>
        <p:spPr bwMode="auto">
          <a:xfrm>
            <a:off x="1419225" y="923925"/>
            <a:ext cx="6305550" cy="5010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6988"/>
          </a:xfrm>
          <a:prstGeom prst="rect">
            <a:avLst/>
          </a:prstGeom>
        </p:spPr>
        <p:txBody>
          <a:bodyPr wrap="square">
            <a:spAutoFit/>
          </a:bodyPr>
          <a:lstStyle/>
          <a:p>
            <a:r>
              <a:rPr lang="en-US" sz="2400" b="1" dirty="0" smtClean="0"/>
              <a:t>This is a </a:t>
            </a:r>
            <a:r>
              <a:rPr lang="en-US" sz="2400" b="1" dirty="0" smtClean="0">
                <a:solidFill>
                  <a:srgbClr val="FF0000"/>
                </a:solidFill>
              </a:rPr>
              <a:t>multi-layer neural network </a:t>
            </a:r>
            <a:r>
              <a:rPr lang="en-US" sz="2400" b="1" dirty="0" smtClean="0"/>
              <a:t>in which </a:t>
            </a:r>
          </a:p>
          <a:p>
            <a:r>
              <a:rPr lang="en-US" sz="2400" b="1" dirty="0" smtClean="0"/>
              <a:t>the input layer (or layer0)has two nodes x</a:t>
            </a:r>
            <a:r>
              <a:rPr lang="en-US" sz="2400" b="1" baseline="-25000" dirty="0" smtClean="0"/>
              <a:t>1</a:t>
            </a:r>
            <a:r>
              <a:rPr lang="en-US" sz="2400" b="1" dirty="0" smtClean="0"/>
              <a:t>, x</a:t>
            </a:r>
            <a:r>
              <a:rPr lang="en-US" sz="2400" b="1" baseline="-25000" dirty="0" smtClean="0"/>
              <a:t>2</a:t>
            </a:r>
            <a:r>
              <a:rPr lang="en-US" sz="2400" b="1" dirty="0" smtClean="0"/>
              <a:t>(no computation), together with x</a:t>
            </a:r>
            <a:r>
              <a:rPr lang="en-US" sz="2400" b="1" baseline="-25000" dirty="0" smtClean="0"/>
              <a:t>0</a:t>
            </a:r>
            <a:r>
              <a:rPr lang="en-US" sz="2400" b="1" dirty="0" smtClean="0"/>
              <a:t>=1 to implement the bias for neurons A and B; </a:t>
            </a:r>
          </a:p>
          <a:p>
            <a:r>
              <a:rPr lang="en-US" sz="2400" b="1" dirty="0" smtClean="0"/>
              <a:t>the hidden layer has two hidden neurons A and B, with x</a:t>
            </a:r>
            <a:r>
              <a:rPr lang="en-US" sz="2400" b="1" baseline="-25000" dirty="0" smtClean="0"/>
              <a:t>0</a:t>
            </a:r>
            <a:r>
              <a:rPr lang="en-US" sz="2400" b="1" dirty="0" smtClean="0"/>
              <a:t> =1 to implement the bias for neuron C; </a:t>
            </a:r>
          </a:p>
          <a:p>
            <a:r>
              <a:rPr lang="en-US" sz="2400" b="1" dirty="0" smtClean="0"/>
              <a:t>and the output layer consists of only one neuron C. </a:t>
            </a:r>
          </a:p>
          <a:p>
            <a:endParaRPr lang="en-US" sz="2400" b="1" dirty="0" smtClean="0"/>
          </a:p>
          <a:p>
            <a:r>
              <a:rPr lang="en-US" sz="2400" b="1" dirty="0" smtClean="0"/>
              <a:t>For all neurons, the “activation function” f is taken to be</a:t>
            </a:r>
          </a:p>
        </p:txBody>
      </p:sp>
      <p:pic>
        <p:nvPicPr>
          <p:cNvPr id="8194" name="Picture 2"/>
          <p:cNvPicPr>
            <a:picLocks noChangeAspect="1" noChangeArrowheads="1"/>
          </p:cNvPicPr>
          <p:nvPr/>
        </p:nvPicPr>
        <p:blipFill>
          <a:blip r:embed="rId2" cstate="print"/>
          <a:srcRect/>
          <a:stretch>
            <a:fillRect/>
          </a:stretch>
        </p:blipFill>
        <p:spPr bwMode="auto">
          <a:xfrm>
            <a:off x="5105400" y="4419600"/>
            <a:ext cx="3878036" cy="108585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lum bright="-18000"/>
          </a:blip>
          <a:srcRect/>
          <a:stretch>
            <a:fillRect/>
          </a:stretch>
        </p:blipFill>
        <p:spPr bwMode="auto">
          <a:xfrm>
            <a:off x="228600" y="3202558"/>
            <a:ext cx="4600575" cy="365544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down)">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194"/>
                                        </p:tgtEl>
                                        <p:attrNameLst>
                                          <p:attrName>style.visibility</p:attrName>
                                        </p:attrNameLst>
                                      </p:cBhvr>
                                      <p:to>
                                        <p:strVal val="visible"/>
                                      </p:to>
                                    </p:set>
                                    <p:animEffect transition="in" filter="wipe(down)">
                                      <p:cBhvr>
                                        <p:cTn id="3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062103"/>
          </a:xfrm>
          <a:prstGeom prst="rect">
            <a:avLst/>
          </a:prstGeom>
        </p:spPr>
        <p:txBody>
          <a:bodyPr wrap="square">
            <a:spAutoFit/>
          </a:bodyPr>
          <a:lstStyle/>
          <a:p>
            <a:r>
              <a:rPr lang="en-US" sz="2400" b="1" dirty="0" smtClean="0"/>
              <a:t>Consider, for example, x</a:t>
            </a:r>
            <a:r>
              <a:rPr lang="en-US" sz="2400" b="1" baseline="-25000" dirty="0" smtClean="0"/>
              <a:t>1</a:t>
            </a:r>
            <a:r>
              <a:rPr lang="en-US" sz="2400" b="1" dirty="0" smtClean="0"/>
              <a:t> = x</a:t>
            </a:r>
            <a:r>
              <a:rPr lang="en-US" sz="2400" b="1" baseline="-25000" dirty="0" smtClean="0"/>
              <a:t>2</a:t>
            </a:r>
            <a:r>
              <a:rPr lang="en-US" sz="2400" b="1" dirty="0" smtClean="0"/>
              <a:t> =1. We expect the network to produce the Output y= 0. The output y is computed in several steps. The net input to Neuron A is w</a:t>
            </a:r>
            <a:r>
              <a:rPr lang="en-US" sz="2400" b="1" baseline="-25000" dirty="0" smtClean="0"/>
              <a:t>1A</a:t>
            </a:r>
            <a:r>
              <a:rPr lang="en-US" sz="2400" b="1" dirty="0" smtClean="0"/>
              <a:t>x</a:t>
            </a:r>
            <a:r>
              <a:rPr lang="en-US" sz="2400" b="1" baseline="-25000" dirty="0" smtClean="0"/>
              <a:t>1</a:t>
            </a:r>
            <a:r>
              <a:rPr lang="en-US" sz="2400" b="1" dirty="0" smtClean="0"/>
              <a:t>+w</a:t>
            </a:r>
            <a:r>
              <a:rPr lang="en-US" sz="2400" b="1" baseline="-25000" dirty="0" smtClean="0"/>
              <a:t>2A</a:t>
            </a:r>
            <a:r>
              <a:rPr lang="en-US" sz="2400" b="1" dirty="0" smtClean="0"/>
              <a:t>x</a:t>
            </a:r>
            <a:r>
              <a:rPr lang="en-US" sz="2400" b="1" baseline="-25000" dirty="0" smtClean="0"/>
              <a:t>2</a:t>
            </a:r>
            <a:r>
              <a:rPr lang="en-US" sz="2400" b="1" dirty="0" smtClean="0"/>
              <a:t>−b</a:t>
            </a:r>
            <a:r>
              <a:rPr lang="en-US" sz="2400" b="1" baseline="-25000" dirty="0" smtClean="0"/>
              <a:t>A.</a:t>
            </a:r>
          </a:p>
          <a:p>
            <a:endParaRPr lang="en-US" sz="2400" b="1" baseline="-25000" dirty="0" smtClean="0"/>
          </a:p>
          <a:p>
            <a:endParaRPr lang="en-US" sz="2400" b="1" baseline="-25000" dirty="0" smtClean="0"/>
          </a:p>
          <a:p>
            <a:r>
              <a:rPr lang="en-US" sz="2400" b="1" dirty="0" smtClean="0"/>
              <a:t>So that the output neuron A is y</a:t>
            </a:r>
            <a:r>
              <a:rPr lang="en-US" sz="2400" b="1" baseline="-25000" dirty="0" smtClean="0"/>
              <a:t>1</a:t>
            </a:r>
            <a:r>
              <a:rPr lang="en-US" sz="2400" b="1" dirty="0" smtClean="0"/>
              <a:t>=f(w</a:t>
            </a:r>
            <a:r>
              <a:rPr lang="en-US" sz="2400" b="1" baseline="-25000" dirty="0" smtClean="0"/>
              <a:t>1A</a:t>
            </a:r>
            <a:r>
              <a:rPr lang="en-US" sz="2400" b="1" dirty="0" smtClean="0"/>
              <a:t>x</a:t>
            </a:r>
            <a:r>
              <a:rPr lang="en-US" sz="2400" b="1" baseline="-25000" dirty="0" smtClean="0"/>
              <a:t>1</a:t>
            </a:r>
            <a:r>
              <a:rPr lang="en-US" sz="2400" b="1" dirty="0" smtClean="0"/>
              <a:t>+w</a:t>
            </a:r>
            <a:r>
              <a:rPr lang="en-US" sz="2400" b="1" baseline="-25000" dirty="0" smtClean="0"/>
              <a:t>2A</a:t>
            </a:r>
            <a:r>
              <a:rPr lang="en-US" sz="2400" b="1" dirty="0" smtClean="0"/>
              <a:t>x</a:t>
            </a:r>
            <a:r>
              <a:rPr lang="en-US" sz="2400" b="1" baseline="-25000" dirty="0" smtClean="0"/>
              <a:t>2</a:t>
            </a:r>
            <a:r>
              <a:rPr lang="en-US" sz="2400" b="1" dirty="0" smtClean="0"/>
              <a:t>−b</a:t>
            </a:r>
            <a:r>
              <a:rPr lang="en-US" sz="2400" b="1" baseline="-25000" dirty="0" smtClean="0"/>
              <a:t>A</a:t>
            </a:r>
            <a:r>
              <a:rPr lang="en-US" sz="2400" b="1" dirty="0" smtClean="0"/>
              <a:t>)</a:t>
            </a:r>
            <a:endParaRPr lang="en-US" sz="2400" b="1" dirty="0"/>
          </a:p>
        </p:txBody>
      </p:sp>
      <p:sp>
        <p:nvSpPr>
          <p:cNvPr id="4" name="Rectangle 3"/>
          <p:cNvSpPr/>
          <p:nvPr/>
        </p:nvSpPr>
        <p:spPr>
          <a:xfrm>
            <a:off x="457200" y="6396335"/>
            <a:ext cx="7848600" cy="461665"/>
          </a:xfrm>
          <a:prstGeom prst="rect">
            <a:avLst/>
          </a:prstGeom>
        </p:spPr>
        <p:txBody>
          <a:bodyPr wrap="square">
            <a:spAutoFit/>
          </a:bodyPr>
          <a:lstStyle/>
          <a:p>
            <a:r>
              <a:rPr lang="en-US" sz="2400" b="1" dirty="0" smtClean="0"/>
              <a:t>Similarly, the output of neuron B is y</a:t>
            </a:r>
            <a:r>
              <a:rPr lang="en-US" sz="2400" b="1" baseline="-25000" dirty="0" smtClean="0"/>
              <a:t>2</a:t>
            </a:r>
            <a:r>
              <a:rPr lang="en-US" sz="2400" b="1" dirty="0" smtClean="0"/>
              <a:t>=f(w</a:t>
            </a:r>
            <a:r>
              <a:rPr lang="en-US" sz="2400" b="1" baseline="-25000" dirty="0" smtClean="0"/>
              <a:t>1B</a:t>
            </a:r>
            <a:r>
              <a:rPr lang="en-US" sz="2400" b="1" dirty="0" smtClean="0"/>
              <a:t>x</a:t>
            </a:r>
            <a:r>
              <a:rPr lang="en-US" sz="2400" b="1" baseline="-25000" dirty="0" smtClean="0"/>
              <a:t>1</a:t>
            </a:r>
            <a:r>
              <a:rPr lang="en-US" sz="2400" b="1" dirty="0" smtClean="0"/>
              <a:t>+w</a:t>
            </a:r>
            <a:r>
              <a:rPr lang="en-US" sz="2400" b="1" baseline="-25000" dirty="0" smtClean="0"/>
              <a:t>2B</a:t>
            </a:r>
            <a:r>
              <a:rPr lang="en-US" sz="2400" b="1" dirty="0" smtClean="0"/>
              <a:t>x</a:t>
            </a:r>
            <a:r>
              <a:rPr lang="en-US" sz="2400" b="1" baseline="-25000" dirty="0" smtClean="0"/>
              <a:t>2</a:t>
            </a:r>
            <a:r>
              <a:rPr lang="en-US" sz="2400" b="1" dirty="0" smtClean="0"/>
              <a:t>−b</a:t>
            </a:r>
            <a:r>
              <a:rPr lang="en-US" sz="2400" b="1" baseline="-25000" dirty="0" smtClean="0"/>
              <a:t>B</a:t>
            </a:r>
            <a:r>
              <a:rPr lang="en-US" sz="2400" b="1" dirty="0" smtClean="0"/>
              <a:t>).</a:t>
            </a:r>
            <a:endParaRPr lang="en-US" sz="2400" b="1" dirty="0"/>
          </a:p>
        </p:txBody>
      </p:sp>
      <p:pic>
        <p:nvPicPr>
          <p:cNvPr id="5" name="Picture 2"/>
          <p:cNvPicPr>
            <a:picLocks noChangeAspect="1" noChangeArrowheads="1"/>
          </p:cNvPicPr>
          <p:nvPr/>
        </p:nvPicPr>
        <p:blipFill>
          <a:blip r:embed="rId2" cstate="print">
            <a:lum bright="-28000"/>
          </a:blip>
          <a:srcRect/>
          <a:stretch>
            <a:fillRect/>
          </a:stretch>
        </p:blipFill>
        <p:spPr bwMode="auto">
          <a:xfrm>
            <a:off x="1905000" y="2286000"/>
            <a:ext cx="5105400" cy="40565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wipe(down)">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7924800" cy="954107"/>
          </a:xfrm>
          <a:prstGeom prst="rect">
            <a:avLst/>
          </a:prstGeom>
        </p:spPr>
        <p:txBody>
          <a:bodyPr wrap="square">
            <a:spAutoFit/>
          </a:bodyPr>
          <a:lstStyle/>
          <a:p>
            <a:r>
              <a:rPr lang="en-US" sz="2800" b="1" dirty="0" smtClean="0"/>
              <a:t>Hence, the net input to neuron C, from neurons A and B with the condition it must satisfy, is</a:t>
            </a:r>
            <a:endParaRPr lang="en-US" sz="2800" b="1" dirty="0"/>
          </a:p>
        </p:txBody>
      </p:sp>
      <p:pic>
        <p:nvPicPr>
          <p:cNvPr id="3" name="Picture 3"/>
          <p:cNvPicPr>
            <a:picLocks noChangeAspect="1" noChangeArrowheads="1"/>
          </p:cNvPicPr>
          <p:nvPr/>
        </p:nvPicPr>
        <p:blipFill>
          <a:blip r:embed="rId2" cstate="print">
            <a:lum bright="-10000"/>
          </a:blip>
          <a:srcRect/>
          <a:stretch>
            <a:fillRect/>
          </a:stretch>
        </p:blipFill>
        <p:spPr bwMode="auto">
          <a:xfrm>
            <a:off x="152400" y="2057400"/>
            <a:ext cx="8220075" cy="419100"/>
          </a:xfrm>
          <a:prstGeom prst="rect">
            <a:avLst/>
          </a:prstGeom>
          <a:noFill/>
          <a:ln w="9525">
            <a:noFill/>
            <a:miter lim="800000"/>
            <a:headEnd/>
            <a:tailEnd/>
          </a:ln>
          <a:effectLst/>
        </p:spPr>
      </p:pic>
      <p:sp>
        <p:nvSpPr>
          <p:cNvPr id="4" name="Rectangle 3"/>
          <p:cNvSpPr/>
          <p:nvPr/>
        </p:nvSpPr>
        <p:spPr>
          <a:xfrm>
            <a:off x="533400" y="2819400"/>
            <a:ext cx="4778296" cy="400110"/>
          </a:xfrm>
          <a:prstGeom prst="rect">
            <a:avLst/>
          </a:prstGeom>
        </p:spPr>
        <p:txBody>
          <a:bodyPr wrap="none">
            <a:spAutoFit/>
          </a:bodyPr>
          <a:lstStyle/>
          <a:p>
            <a:r>
              <a:rPr lang="en-US" sz="2000" b="1" dirty="0" smtClean="0"/>
              <a:t>to result in the output y=0 when x</a:t>
            </a:r>
            <a:r>
              <a:rPr lang="en-US" sz="2000" b="1" baseline="-25000" dirty="0" smtClean="0"/>
              <a:t>1</a:t>
            </a:r>
            <a:r>
              <a:rPr lang="en-US" sz="2000" b="1" dirty="0" smtClean="0"/>
              <a:t> = x</a:t>
            </a:r>
            <a:r>
              <a:rPr lang="en-US" sz="2000" b="1" baseline="-25000" dirty="0" smtClean="0"/>
              <a:t>2</a:t>
            </a:r>
            <a:r>
              <a:rPr lang="en-US" sz="2000" b="1" dirty="0" smtClean="0"/>
              <a:t> = 1.</a:t>
            </a:r>
            <a:endParaRPr lang="en-US" sz="2000" b="1" dirty="0"/>
          </a:p>
        </p:txBody>
      </p:sp>
      <p:pic>
        <p:nvPicPr>
          <p:cNvPr id="6" name="Picture 2"/>
          <p:cNvPicPr>
            <a:picLocks noChangeAspect="1" noChangeArrowheads="1"/>
          </p:cNvPicPr>
          <p:nvPr/>
        </p:nvPicPr>
        <p:blipFill>
          <a:blip r:embed="rId3" cstate="print">
            <a:lum bright="-24000"/>
          </a:blip>
          <a:srcRect/>
          <a:stretch>
            <a:fillRect/>
          </a:stretch>
        </p:blipFill>
        <p:spPr bwMode="auto">
          <a:xfrm>
            <a:off x="3505200" y="3505200"/>
            <a:ext cx="4038600" cy="32089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srcRect/>
          <a:stretch>
            <a:fillRect/>
          </a:stretch>
        </p:blipFill>
        <p:spPr bwMode="auto">
          <a:xfrm>
            <a:off x="838200" y="0"/>
            <a:ext cx="7345236" cy="4024313"/>
          </a:xfrm>
          <a:prstGeom prst="rect">
            <a:avLst/>
          </a:prstGeom>
          <a:noFill/>
          <a:ln w="9525">
            <a:noFill/>
            <a:miter lim="800000"/>
            <a:headEnd/>
            <a:tailEnd/>
          </a:ln>
        </p:spPr>
      </p:pic>
      <p:sp>
        <p:nvSpPr>
          <p:cNvPr id="3" name="TextBox 2"/>
          <p:cNvSpPr txBox="1"/>
          <p:nvPr/>
        </p:nvSpPr>
        <p:spPr>
          <a:xfrm>
            <a:off x="0" y="4953000"/>
            <a:ext cx="9144000" cy="1200329"/>
          </a:xfrm>
          <a:prstGeom prst="rect">
            <a:avLst/>
          </a:prstGeom>
          <a:noFill/>
        </p:spPr>
        <p:txBody>
          <a:bodyPr wrap="square" rtlCol="0">
            <a:spAutoFit/>
          </a:bodyPr>
          <a:lstStyle/>
          <a:p>
            <a:r>
              <a:rPr lang="en-US" b="1" dirty="0" smtClean="0"/>
              <a:t>Make a table   </a:t>
            </a:r>
          </a:p>
          <a:p>
            <a:r>
              <a:rPr lang="en-US" b="1" dirty="0" smtClean="0"/>
              <a:t>I/P 		I/P HL		O/P HL		I/P O1		O/P  o1			</a:t>
            </a:r>
          </a:p>
          <a:p>
            <a:r>
              <a:rPr lang="en-US" b="1" dirty="0" smtClean="0"/>
              <a:t>X</a:t>
            </a:r>
            <a:r>
              <a:rPr lang="en-US" b="1" baseline="-25000" dirty="0" smtClean="0"/>
              <a:t>1</a:t>
            </a:r>
            <a:r>
              <a:rPr lang="en-US" b="1" dirty="0" smtClean="0"/>
              <a:t>     X</a:t>
            </a:r>
            <a:r>
              <a:rPr lang="en-US" b="1" baseline="-25000" dirty="0" smtClean="0"/>
              <a:t>2</a:t>
            </a:r>
            <a:r>
              <a:rPr lang="en-US" b="1" dirty="0" smtClean="0"/>
              <a:t>    		H</a:t>
            </a:r>
            <a:r>
              <a:rPr lang="en-US" b="1" baseline="-25000" dirty="0" smtClean="0"/>
              <a:t>1</a:t>
            </a:r>
            <a:r>
              <a:rPr lang="en-US" b="1" dirty="0" smtClean="0"/>
              <a:t>    H</a:t>
            </a:r>
            <a:r>
              <a:rPr lang="en-US" b="1" baseline="-25000" dirty="0" smtClean="0"/>
              <a:t>2        	</a:t>
            </a:r>
            <a:r>
              <a:rPr lang="en-US" b="1" dirty="0" smtClean="0"/>
              <a:t> H</a:t>
            </a:r>
            <a:r>
              <a:rPr lang="en-US" b="1" baseline="-25000" dirty="0" smtClean="0"/>
              <a:t>1</a:t>
            </a:r>
            <a:r>
              <a:rPr lang="en-US" b="1" dirty="0" smtClean="0"/>
              <a:t>    H</a:t>
            </a:r>
            <a:r>
              <a:rPr lang="en-US" b="1" baseline="-25000" dirty="0" smtClean="0"/>
              <a:t>2 </a:t>
            </a:r>
            <a:endParaRPr lang="en-US"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srcRect/>
          <a:stretch>
            <a:fillRect/>
          </a:stretch>
        </p:blipFill>
        <p:spPr bwMode="auto">
          <a:xfrm>
            <a:off x="762000" y="0"/>
            <a:ext cx="7345236" cy="3200400"/>
          </a:xfrm>
          <a:prstGeom prst="rect">
            <a:avLst/>
          </a:prstGeom>
          <a:noFill/>
          <a:ln w="9525">
            <a:noFill/>
            <a:miter lim="800000"/>
            <a:headEnd/>
            <a:tailEnd/>
          </a:ln>
        </p:spPr>
      </p:pic>
      <p:pic>
        <p:nvPicPr>
          <p:cNvPr id="69634" name="Picture 2"/>
          <p:cNvPicPr>
            <a:picLocks noChangeAspect="1" noChangeArrowheads="1"/>
          </p:cNvPicPr>
          <p:nvPr/>
        </p:nvPicPr>
        <p:blipFill>
          <a:blip r:embed="rId3" cstate="print"/>
          <a:srcRect/>
          <a:stretch>
            <a:fillRect/>
          </a:stretch>
        </p:blipFill>
        <p:spPr bwMode="auto">
          <a:xfrm>
            <a:off x="609600" y="3124200"/>
            <a:ext cx="8534400" cy="3090041"/>
          </a:xfrm>
          <a:prstGeom prst="rect">
            <a:avLst/>
          </a:prstGeom>
          <a:noFill/>
          <a:ln w="9525">
            <a:noFill/>
            <a:miter lim="800000"/>
            <a:headEnd/>
            <a:tailEnd/>
          </a:ln>
        </p:spPr>
      </p:pic>
      <p:sp>
        <p:nvSpPr>
          <p:cNvPr id="4" name="Rectangle 3"/>
          <p:cNvSpPr/>
          <p:nvPr/>
        </p:nvSpPr>
        <p:spPr>
          <a:xfrm>
            <a:off x="0" y="6096000"/>
            <a:ext cx="9144000" cy="954107"/>
          </a:xfrm>
          <a:prstGeom prst="rect">
            <a:avLst/>
          </a:prstGeom>
        </p:spPr>
        <p:txBody>
          <a:bodyPr wrap="square">
            <a:spAutoFit/>
          </a:bodyPr>
          <a:lstStyle/>
          <a:p>
            <a:r>
              <a:rPr lang="en-US" sz="2800" dirty="0" smtClean="0">
                <a:solidFill>
                  <a:srgbClr val="FF0000"/>
                </a:solidFill>
              </a:rPr>
              <a:t>More layers seem to increase the computation power of neural networks</a:t>
            </a:r>
            <a:r>
              <a:rPr lang="en-US" sz="2800" dirty="0" smtClean="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0" y="1276350"/>
            <a:ext cx="9144000" cy="4524375"/>
          </a:xfrm>
          <a:prstGeom prst="rect">
            <a:avLst/>
          </a:prstGeom>
          <a:noFill/>
          <a:ln w="9525">
            <a:noFill/>
            <a:miter lim="800000"/>
            <a:headEnd/>
            <a:tailEnd/>
          </a:ln>
        </p:spPr>
        <p:txBody>
          <a:bodyPr anchor="ctr">
            <a:spAutoFit/>
          </a:bodyPr>
          <a:lstStyle/>
          <a:p>
            <a:pPr algn="ctr" eaLnBrk="0" hangingPunct="0"/>
            <a:r>
              <a:rPr lang="en-US" sz="3600" b="1" dirty="0"/>
              <a:t>Some Definitions of ANN</a:t>
            </a:r>
          </a:p>
          <a:p>
            <a:pPr lvl="1" algn="ctr" eaLnBrk="0" hangingPunct="0"/>
            <a:r>
              <a:rPr lang="en-US" sz="3600" i="1" dirty="0">
                <a:solidFill>
                  <a:srgbClr val="FF0066"/>
                </a:solidFill>
              </a:rPr>
              <a:t>a neural network is a system composed  of  many simple processing elements operating in parallel whose function is determined by </a:t>
            </a:r>
            <a:r>
              <a:rPr lang="en-US" sz="3600" i="1" dirty="0">
                <a:solidFill>
                  <a:srgbClr val="00B0F0"/>
                </a:solidFill>
              </a:rPr>
              <a:t>network structure, connection strengths, and the processing performed at computing elements or nodes</a:t>
            </a:r>
            <a:r>
              <a:rPr lang="en-US" sz="3600" dirty="0">
                <a:solidFill>
                  <a:srgbClr val="00B0F0"/>
                </a:solidFill>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762000" y="428625"/>
            <a:ext cx="6664325" cy="579438"/>
          </a:xfrm>
          <a:prstGeom prst="rect">
            <a:avLst/>
          </a:prstGeom>
          <a:noFill/>
          <a:ln w="9525">
            <a:noFill/>
            <a:miter lim="800000"/>
            <a:headEnd/>
            <a:tailEnd/>
          </a:ln>
        </p:spPr>
        <p:txBody>
          <a:bodyPr wrap="none" anchor="ctr">
            <a:spAutoFit/>
          </a:bodyPr>
          <a:lstStyle/>
          <a:p>
            <a:pPr eaLnBrk="1" hangingPunct="1"/>
            <a:r>
              <a:rPr lang="en-US" sz="3200" b="1"/>
              <a:t>THE MULTILAYER PERCEPTRON</a:t>
            </a:r>
          </a:p>
        </p:txBody>
      </p:sp>
      <p:pic>
        <p:nvPicPr>
          <p:cNvPr id="143363" name="Picture 3" descr="http://www.nd.com/neurosolutions/products/images/FAQ_MLP.gif"/>
          <p:cNvPicPr>
            <a:picLocks noChangeAspect="1" noChangeArrowheads="1"/>
          </p:cNvPicPr>
          <p:nvPr/>
        </p:nvPicPr>
        <p:blipFill>
          <a:blip r:embed="rId2" r:link="rId3" cstate="print"/>
          <a:srcRect/>
          <a:stretch>
            <a:fillRect/>
          </a:stretch>
        </p:blipFill>
        <p:spPr bwMode="auto">
          <a:xfrm>
            <a:off x="0" y="1231900"/>
            <a:ext cx="8534400" cy="562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67000" cy="1200329"/>
          </a:xfrm>
          <a:prstGeom prst="rect">
            <a:avLst/>
          </a:prstGeom>
          <a:noFill/>
        </p:spPr>
        <p:txBody>
          <a:bodyPr wrap="square" rtlCol="0">
            <a:spAutoFit/>
          </a:bodyPr>
          <a:lstStyle/>
          <a:p>
            <a:r>
              <a:rPr lang="en-US" sz="3600" dirty="0" smtClean="0"/>
              <a:t>RECURRENT NETWORKS</a:t>
            </a:r>
            <a:endParaRPr lang="en-US" sz="3600" dirty="0"/>
          </a:p>
        </p:txBody>
      </p:sp>
      <p:pic>
        <p:nvPicPr>
          <p:cNvPr id="266242" name="Picture 2" descr="http://cdn.information-management.com/media/newspics/021208_jones_fig2_M.gif"/>
          <p:cNvPicPr>
            <a:picLocks noChangeAspect="1" noChangeArrowheads="1"/>
          </p:cNvPicPr>
          <p:nvPr/>
        </p:nvPicPr>
        <p:blipFill>
          <a:blip r:embed="rId2" cstate="print"/>
          <a:srcRect/>
          <a:stretch>
            <a:fillRect/>
          </a:stretch>
        </p:blipFill>
        <p:spPr bwMode="auto">
          <a:xfrm>
            <a:off x="1743494" y="1524000"/>
            <a:ext cx="6326038" cy="50292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0" y="776476"/>
            <a:ext cx="9144000" cy="3795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Supervised learning contd.</a:t>
            </a:r>
            <a:endParaRPr lang="en-IN" smtClean="0"/>
          </a:p>
        </p:txBody>
      </p:sp>
      <p:pic>
        <p:nvPicPr>
          <p:cNvPr id="45059" name="Picture 4"/>
          <p:cNvPicPr>
            <a:picLocks noGrp="1" noChangeAspect="1" noChangeArrowheads="1"/>
          </p:cNvPicPr>
          <p:nvPr>
            <p:ph idx="1"/>
          </p:nvPr>
        </p:nvPicPr>
        <p:blipFill>
          <a:blip r:embed="rId2" cstate="print"/>
          <a:srcRect/>
          <a:stretch>
            <a:fillRect/>
          </a:stretch>
        </p:blipFill>
        <p:spPr>
          <a:xfrm>
            <a:off x="1619251" y="2515603"/>
            <a:ext cx="4781550" cy="3639135"/>
          </a:xfrm>
          <a:noFill/>
        </p:spPr>
      </p:pic>
      <p:sp>
        <p:nvSpPr>
          <p:cNvPr id="45060" name="Text Box 6"/>
          <p:cNvSpPr txBox="1">
            <a:spLocks noChangeArrowheads="1"/>
          </p:cNvSpPr>
          <p:nvPr/>
        </p:nvSpPr>
        <p:spPr bwMode="auto">
          <a:xfrm>
            <a:off x="250825" y="4652963"/>
            <a:ext cx="2520950" cy="915987"/>
          </a:xfrm>
          <a:prstGeom prst="rect">
            <a:avLst/>
          </a:prstGeom>
          <a:noFill/>
          <a:ln w="9525">
            <a:noFill/>
            <a:miter lim="800000"/>
            <a:headEnd/>
            <a:tailEnd/>
          </a:ln>
        </p:spPr>
        <p:txBody>
          <a:bodyPr>
            <a:spAutoFit/>
          </a:bodyPr>
          <a:lstStyle/>
          <a:p>
            <a:pPr>
              <a:spcBef>
                <a:spcPct val="50000"/>
              </a:spcBef>
            </a:pPr>
            <a:r>
              <a:rPr lang="en-US"/>
              <a:t>Supervised learning does minimization of error</a:t>
            </a:r>
            <a:endParaRPr lang="en-I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4294967295"/>
          </p:nvPr>
        </p:nvSpPr>
        <p:spPr>
          <a:xfrm>
            <a:off x="0" y="152400"/>
            <a:ext cx="9144000" cy="5973763"/>
          </a:xfrm>
        </p:spPr>
        <p:txBody>
          <a:bodyPr>
            <a:noAutofit/>
          </a:bodyPr>
          <a:lstStyle/>
          <a:p>
            <a:pPr marL="228600" indent="-228600">
              <a:spcBef>
                <a:spcPct val="10000"/>
              </a:spcBef>
            </a:pPr>
            <a:r>
              <a:rPr lang="en-US" sz="4000" b="1" dirty="0">
                <a:solidFill>
                  <a:srgbClr val="FF0000"/>
                </a:solidFill>
              </a:rPr>
              <a:t>Unsupervised learning </a:t>
            </a:r>
          </a:p>
          <a:p>
            <a:pPr marL="571500" lvl="1" indent="-228600">
              <a:spcBef>
                <a:spcPct val="10000"/>
              </a:spcBef>
            </a:pPr>
            <a:r>
              <a:rPr lang="en-US" sz="3600" b="1" dirty="0"/>
              <a:t>Training samples contain only input patterns</a:t>
            </a:r>
          </a:p>
          <a:p>
            <a:pPr marL="914400" lvl="2">
              <a:spcBef>
                <a:spcPct val="10000"/>
              </a:spcBef>
            </a:pPr>
            <a:r>
              <a:rPr lang="en-US" sz="3200" b="1" dirty="0"/>
              <a:t>No desired output is given (teacher-less</a:t>
            </a:r>
            <a:r>
              <a:rPr lang="en-US" sz="3200" b="1" dirty="0" smtClean="0"/>
              <a:t>)</a:t>
            </a:r>
            <a:endParaRPr lang="en-US" sz="3200" b="1" dirty="0"/>
          </a:p>
          <a:p>
            <a:pPr marL="571500" lvl="1" indent="-228600">
              <a:spcBef>
                <a:spcPct val="10000"/>
              </a:spcBef>
            </a:pPr>
            <a:r>
              <a:rPr lang="en-US" sz="3600" b="1" dirty="0"/>
              <a:t>Learn to form classes/clusters of sample patterns according to similarities among them</a:t>
            </a:r>
          </a:p>
          <a:p>
            <a:pPr marL="914400" lvl="2">
              <a:spcBef>
                <a:spcPct val="10000"/>
              </a:spcBef>
            </a:pPr>
            <a:r>
              <a:rPr lang="en-US" sz="3200" b="1" dirty="0"/>
              <a:t>Patterns in a cluster would have similar features</a:t>
            </a:r>
          </a:p>
          <a:p>
            <a:pPr marL="914400" lvl="2">
              <a:spcBef>
                <a:spcPct val="10000"/>
              </a:spcBef>
            </a:pPr>
            <a:r>
              <a:rPr lang="en-US" sz="3200" b="1" dirty="0"/>
              <a:t>No prior knowledge as what features are important for classification, and how many classes are there.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Unsupervised Learning</a:t>
            </a:r>
          </a:p>
        </p:txBody>
      </p:sp>
      <p:sp>
        <p:nvSpPr>
          <p:cNvPr id="46083" name="Rectangle 3"/>
          <p:cNvSpPr>
            <a:spLocks noGrp="1" noChangeArrowheads="1"/>
          </p:cNvSpPr>
          <p:nvPr>
            <p:ph type="body" sz="half" idx="1"/>
          </p:nvPr>
        </p:nvSpPr>
        <p:spPr>
          <a:xfrm>
            <a:off x="457200" y="1600200"/>
            <a:ext cx="8362950" cy="2620963"/>
          </a:xfrm>
        </p:spPr>
        <p:txBody>
          <a:bodyPr/>
          <a:lstStyle/>
          <a:p>
            <a:pPr eaLnBrk="1" hangingPunct="1"/>
            <a:r>
              <a:rPr lang="en-US" sz="2800" dirty="0" smtClean="0"/>
              <a:t>All similar input patterns are grouped together as clusters.</a:t>
            </a:r>
          </a:p>
          <a:p>
            <a:pPr eaLnBrk="1" hangingPunct="1"/>
            <a:r>
              <a:rPr lang="en-US" sz="2800" dirty="0" smtClean="0"/>
              <a:t>If a matching input pattern is not found a new cluster is formed</a:t>
            </a:r>
          </a:p>
          <a:p>
            <a:pPr eaLnBrk="1" hangingPunct="1">
              <a:buFontTx/>
              <a:buNone/>
            </a:pPr>
            <a:endParaRPr lang="en-US" sz="2800" dirty="0" smtClean="0"/>
          </a:p>
        </p:txBody>
      </p:sp>
      <p:pic>
        <p:nvPicPr>
          <p:cNvPr id="46084" name="Picture 12"/>
          <p:cNvPicPr>
            <a:picLocks noGrp="1" noChangeAspect="1" noChangeArrowheads="1"/>
          </p:cNvPicPr>
          <p:nvPr>
            <p:ph sz="half" idx="2"/>
          </p:nvPr>
        </p:nvPicPr>
        <p:blipFill>
          <a:blip r:embed="rId2" cstate="print"/>
          <a:srcRect/>
          <a:stretch>
            <a:fillRect/>
          </a:stretch>
        </p:blipFill>
        <p:spPr>
          <a:xfrm>
            <a:off x="1979613" y="4508500"/>
            <a:ext cx="4975225" cy="1862138"/>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Unsupervised learning </a:t>
            </a:r>
            <a:endParaRPr lang="en-IN" smtClean="0"/>
          </a:p>
        </p:txBody>
      </p:sp>
      <p:pic>
        <p:nvPicPr>
          <p:cNvPr id="47107" name="Picture 4"/>
          <p:cNvPicPr>
            <a:picLocks noGrp="1" noChangeAspect="1" noChangeArrowheads="1"/>
          </p:cNvPicPr>
          <p:nvPr>
            <p:ph idx="1"/>
          </p:nvPr>
        </p:nvPicPr>
        <p:blipFill>
          <a:blip r:embed="rId2" cstate="print"/>
          <a:srcRect/>
          <a:stretch>
            <a:fillRect/>
          </a:stretch>
        </p:blipFill>
        <p:spPr>
          <a:xfrm>
            <a:off x="1682750" y="1700213"/>
            <a:ext cx="5778500" cy="4324350"/>
          </a:xfr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smtClean="0"/>
              <a:t>Unsupervised(Self-organizing)</a:t>
            </a:r>
          </a:p>
        </p:txBody>
      </p:sp>
      <p:sp>
        <p:nvSpPr>
          <p:cNvPr id="48131" name="Rectangle 3"/>
          <p:cNvSpPr>
            <a:spLocks noGrp="1" noChangeArrowheads="1"/>
          </p:cNvSpPr>
          <p:nvPr>
            <p:ph type="body" idx="1"/>
          </p:nvPr>
        </p:nvSpPr>
        <p:spPr/>
        <p:txBody>
          <a:bodyPr/>
          <a:lstStyle/>
          <a:p>
            <a:pPr eaLnBrk="1" hangingPunct="1"/>
            <a:r>
              <a:rPr lang="en-US" smtClean="0"/>
              <a:t>In unsupervised learning there is no feedback</a:t>
            </a:r>
          </a:p>
          <a:p>
            <a:pPr eaLnBrk="1" hangingPunct="1"/>
            <a:r>
              <a:rPr lang="en-US" smtClean="0"/>
              <a:t>Network must discover patterns, regularities, features for the input data over the output</a:t>
            </a:r>
          </a:p>
          <a:p>
            <a:pPr eaLnBrk="1" hangingPunct="1"/>
            <a:r>
              <a:rPr lang="en-US" smtClean="0"/>
              <a:t>While doing so the network might change in parameters</a:t>
            </a:r>
          </a:p>
          <a:p>
            <a:pPr eaLnBrk="1" hangingPunct="1"/>
            <a:r>
              <a:rPr lang="en-US" smtClean="0"/>
              <a:t>This process is called self-organizing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229600" cy="4525963"/>
          </a:xfrm>
        </p:spPr>
        <p:txBody>
          <a:bodyPr/>
          <a:lstStyle/>
          <a:p>
            <a:r>
              <a:rPr lang="en-US" dirty="0" smtClean="0"/>
              <a:t>Reinforcement : learning motor skills like riding a bike</a:t>
            </a:r>
          </a:p>
          <a:p>
            <a:r>
              <a:rPr lang="en-US" dirty="0" smtClean="0"/>
              <a:t>You try and see what makes you fall over and what keeps you upright</a:t>
            </a:r>
            <a:endParaRPr lang="en-US" dirty="0"/>
          </a:p>
        </p:txBody>
      </p:sp>
      <p:sp>
        <p:nvSpPr>
          <p:cNvPr id="4" name="Rectangle 2"/>
          <p:cNvSpPr>
            <a:spLocks noGrp="1" noChangeArrowheads="1"/>
          </p:cNvSpPr>
          <p:nvPr>
            <p:ph type="title"/>
          </p:nvPr>
        </p:nvSpPr>
        <p:spPr>
          <a:xfrm>
            <a:off x="228600" y="2362200"/>
            <a:ext cx="8229600" cy="1143000"/>
          </a:xfrm>
        </p:spPr>
        <p:txBody>
          <a:bodyPr/>
          <a:lstStyle/>
          <a:p>
            <a:pPr eaLnBrk="1" hangingPunct="1"/>
            <a:r>
              <a:rPr lang="en-US" sz="4000" dirty="0" smtClean="0"/>
              <a:t>When Reinforcement learning is used?</a:t>
            </a:r>
          </a:p>
        </p:txBody>
      </p:sp>
      <p:sp>
        <p:nvSpPr>
          <p:cNvPr id="5" name="Rectangle 3"/>
          <p:cNvSpPr txBox="1">
            <a:spLocks noChangeArrowheads="1"/>
          </p:cNvSpPr>
          <p:nvPr/>
        </p:nvSpPr>
        <p:spPr>
          <a:xfrm>
            <a:off x="457200" y="33528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If less information is available about the target output values (critic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Learning based on this critic information is called reinforcement learning and the feedback sent is called reinforcement signal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400050" y="1085850"/>
            <a:ext cx="8343900"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0" y="0"/>
            <a:ext cx="8229600" cy="6858000"/>
          </a:xfrm>
        </p:spPr>
        <p:txBody>
          <a:bodyPr/>
          <a:lstStyle/>
          <a:p>
            <a:pPr eaLnBrk="1" hangingPunct="1"/>
            <a:r>
              <a:rPr lang="en-US" smtClean="0"/>
              <a:t>According to Haykin, S. (1994),Neural Networks: A Comprehensive Foundation, NY: Macmillan, p. 2: </a:t>
            </a:r>
          </a:p>
          <a:p>
            <a:pPr eaLnBrk="1" hangingPunct="1"/>
            <a:endParaRPr lang="en-US" smtClean="0"/>
          </a:p>
          <a:p>
            <a:pPr lvl="1" eaLnBrk="1" hangingPunct="1"/>
            <a:r>
              <a:rPr lang="en-US" i="1" smtClean="0">
                <a:solidFill>
                  <a:srgbClr val="FF0066"/>
                </a:solidFill>
              </a:rPr>
              <a:t>A neural network is a massively parallel distributed processor that has a natural propensity for storing experiential knowledge and making it available for use. It resembles the brain processor in two respects:</a:t>
            </a:r>
            <a:r>
              <a:rPr lang="en-US" smtClean="0">
                <a:solidFill>
                  <a:srgbClr val="FF0066"/>
                </a:solidFill>
              </a:rPr>
              <a:t> </a:t>
            </a:r>
          </a:p>
          <a:p>
            <a:pPr lvl="2" eaLnBrk="1" hangingPunct="1"/>
            <a:r>
              <a:rPr lang="en-US" b="1" smtClean="0">
                <a:solidFill>
                  <a:schemeClr val="accent2"/>
                </a:solidFill>
              </a:rPr>
              <a:t>Knowledge is acquired by the network through a learning process. </a:t>
            </a:r>
          </a:p>
          <a:p>
            <a:pPr lvl="2" eaLnBrk="1" hangingPunct="1"/>
            <a:r>
              <a:rPr lang="en-US" b="1" smtClean="0">
                <a:solidFill>
                  <a:schemeClr val="accent2"/>
                </a:solidFill>
              </a:rPr>
              <a:t>Interneuron connection strengths known as synaptic weights are used to store the  knowledge</a:t>
            </a:r>
            <a:r>
              <a:rPr lang="en-US" b="1" smtClean="0"/>
              <a:t>. </a:t>
            </a:r>
          </a:p>
          <a:p>
            <a:pPr eaLnBrk="1" hangingPunct="1"/>
            <a:endParaRPr lang="en-US" smtClean="0"/>
          </a:p>
          <a:p>
            <a:pPr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 calcmode="lin" valueType="num">
                                      <p:cBhvr additive="base">
                                        <p:cTn id="7" dur="500" fill="hold"/>
                                        <p:tgtEl>
                                          <p:spTgt spid="440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4">
                                            <p:txEl>
                                              <p:pRg st="2" end="2"/>
                                            </p:txEl>
                                          </p:spTgt>
                                        </p:tgtEl>
                                        <p:attrNameLst>
                                          <p:attrName>style.visibility</p:attrName>
                                        </p:attrNameLst>
                                      </p:cBhvr>
                                      <p:to>
                                        <p:strVal val="visible"/>
                                      </p:to>
                                    </p:set>
                                    <p:anim calcmode="lin" valueType="num">
                                      <p:cBhvr additive="base">
                                        <p:cTn id="13" dur="500" fill="hold"/>
                                        <p:tgtEl>
                                          <p:spTgt spid="4403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4">
                                            <p:txEl>
                                              <p:pRg st="3" end="3"/>
                                            </p:txEl>
                                          </p:spTgt>
                                        </p:tgtEl>
                                        <p:attrNameLst>
                                          <p:attrName>style.visibility</p:attrName>
                                        </p:attrNameLst>
                                      </p:cBhvr>
                                      <p:to>
                                        <p:strVal val="visible"/>
                                      </p:to>
                                    </p:set>
                                    <p:anim calcmode="lin" valueType="num">
                                      <p:cBhvr additive="base">
                                        <p:cTn id="19" dur="500" fill="hold"/>
                                        <p:tgtEl>
                                          <p:spTgt spid="4403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4034">
                                            <p:txEl>
                                              <p:pRg st="4" end="4"/>
                                            </p:txEl>
                                          </p:spTgt>
                                        </p:tgtEl>
                                        <p:attrNameLst>
                                          <p:attrName>style.visibility</p:attrName>
                                        </p:attrNameLst>
                                      </p:cBhvr>
                                      <p:to>
                                        <p:strVal val="visible"/>
                                      </p:to>
                                    </p:set>
                                    <p:anim calcmode="lin" valueType="num">
                                      <p:cBhvr additive="base">
                                        <p:cTn id="23" dur="500" fill="hold"/>
                                        <p:tgtEl>
                                          <p:spTgt spid="4403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403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b唜䌔I¤"/>
          <p:cNvPicPr>
            <a:picLocks noChangeAspect="1" noChangeArrowheads="1"/>
          </p:cNvPicPr>
          <p:nvPr/>
        </p:nvPicPr>
        <p:blipFill>
          <a:blip r:embed="rId2" cstate="print">
            <a:lum bright="-24000"/>
          </a:blip>
          <a:srcRect/>
          <a:stretch>
            <a:fillRect/>
          </a:stretch>
        </p:blipFill>
        <p:spPr bwMode="auto">
          <a:xfrm>
            <a:off x="0" y="0"/>
            <a:ext cx="9144000" cy="5571490"/>
          </a:xfrm>
          <a:prstGeom prst="rect">
            <a:avLst/>
          </a:prstGeom>
          <a:noFill/>
          <a:ln w="9525">
            <a:noFill/>
            <a:miter lim="800000"/>
            <a:headEnd/>
            <a:tailEnd/>
          </a:ln>
        </p:spPr>
      </p:pic>
      <p:sp>
        <p:nvSpPr>
          <p:cNvPr id="164867" name="Text Box 3"/>
          <p:cNvSpPr txBox="1">
            <a:spLocks noChangeArrowheads="1"/>
          </p:cNvSpPr>
          <p:nvPr/>
        </p:nvSpPr>
        <p:spPr bwMode="auto">
          <a:xfrm>
            <a:off x="1524000" y="5562600"/>
            <a:ext cx="5856732" cy="769441"/>
          </a:xfrm>
          <a:prstGeom prst="rect">
            <a:avLst/>
          </a:prstGeom>
          <a:noFill/>
          <a:ln w="9525">
            <a:noFill/>
            <a:miter lim="800000"/>
            <a:headEnd/>
            <a:tailEnd/>
          </a:ln>
        </p:spPr>
        <p:txBody>
          <a:bodyPr wrap="none">
            <a:spAutoFit/>
          </a:bodyPr>
          <a:lstStyle/>
          <a:p>
            <a:r>
              <a:rPr lang="en-US" sz="4400" b="1" i="1" dirty="0" err="1">
                <a:solidFill>
                  <a:srgbClr val="FF0066"/>
                </a:solidFill>
              </a:rPr>
              <a:t>Perceptron</a:t>
            </a:r>
            <a:r>
              <a:rPr lang="en-US" sz="4400" b="1" i="1" dirty="0">
                <a:solidFill>
                  <a:srgbClr val="FF0066"/>
                </a:solidFill>
              </a:rPr>
              <a:t> learning rule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E2A705D-3DC0-4E67-A375-FAD3959906F1}" type="slidenum">
              <a:rPr lang="en-US" altLang="en-US"/>
              <a:pPr/>
              <a:t>51</a:t>
            </a:fld>
            <a:endParaRPr lang="en-US" altLang="en-US"/>
          </a:p>
        </p:txBody>
      </p:sp>
      <p:sp>
        <p:nvSpPr>
          <p:cNvPr id="22531" name="Rectangle 3"/>
          <p:cNvSpPr>
            <a:spLocks noGrp="1" noChangeArrowheads="1"/>
          </p:cNvSpPr>
          <p:nvPr>
            <p:ph type="body" idx="1"/>
          </p:nvPr>
        </p:nvSpPr>
        <p:spPr>
          <a:xfrm>
            <a:off x="0" y="0"/>
            <a:ext cx="9144000" cy="6705600"/>
          </a:xfrm>
        </p:spPr>
        <p:txBody>
          <a:bodyPr>
            <a:normAutofit/>
          </a:bodyPr>
          <a:lstStyle/>
          <a:p>
            <a:pPr>
              <a:lnSpc>
                <a:spcPct val="80000"/>
              </a:lnSpc>
            </a:pPr>
            <a:r>
              <a:rPr lang="en-US" altLang="ko-KR" sz="2200" b="1" dirty="0">
                <a:ea typeface="Gulim" pitchFamily="34" charset="-127"/>
              </a:rPr>
              <a:t>One way to learn an acceptable weight vector is to begin with random weights, then iteratively apply the </a:t>
            </a:r>
            <a:r>
              <a:rPr lang="en-US" altLang="ko-KR" sz="2200" b="1" dirty="0" err="1">
                <a:ea typeface="Gulim" pitchFamily="34" charset="-127"/>
              </a:rPr>
              <a:t>perceptron</a:t>
            </a:r>
            <a:r>
              <a:rPr lang="en-US" altLang="ko-KR" sz="2200" b="1" dirty="0">
                <a:ea typeface="Gulim" pitchFamily="34" charset="-127"/>
              </a:rPr>
              <a:t> to each training example, modifying the </a:t>
            </a:r>
            <a:r>
              <a:rPr lang="en-US" altLang="ko-KR" sz="2200" b="1" dirty="0" err="1">
                <a:ea typeface="Gulim" pitchFamily="34" charset="-127"/>
              </a:rPr>
              <a:t>perceptron</a:t>
            </a:r>
            <a:r>
              <a:rPr lang="en-US" altLang="ko-KR" sz="2200" b="1" dirty="0">
                <a:ea typeface="Gulim" pitchFamily="34" charset="-127"/>
              </a:rPr>
              <a:t> weights whenever it misclassifies an example.</a:t>
            </a:r>
            <a:r>
              <a:rPr lang="en-US" altLang="ko-KR" sz="2200" dirty="0">
                <a:ea typeface="Gulim" pitchFamily="34" charset="-127"/>
              </a:rPr>
              <a:t> </a:t>
            </a:r>
            <a:endParaRPr lang="en-US" altLang="ko-KR" sz="2200" dirty="0" smtClean="0">
              <a:ea typeface="Gulim" pitchFamily="34" charset="-127"/>
            </a:endParaRPr>
          </a:p>
          <a:p>
            <a:pPr>
              <a:lnSpc>
                <a:spcPct val="80000"/>
              </a:lnSpc>
            </a:pPr>
            <a:endParaRPr lang="en-US" altLang="ko-KR" sz="2200" dirty="0" smtClean="0">
              <a:ea typeface="Gulim" pitchFamily="34" charset="-127"/>
            </a:endParaRPr>
          </a:p>
          <a:p>
            <a:pPr>
              <a:lnSpc>
                <a:spcPct val="80000"/>
              </a:lnSpc>
            </a:pPr>
            <a:r>
              <a:rPr lang="en-US" altLang="ko-KR" sz="2200" dirty="0" smtClean="0">
                <a:ea typeface="Gulim" pitchFamily="34" charset="-127"/>
              </a:rPr>
              <a:t>This </a:t>
            </a:r>
            <a:r>
              <a:rPr lang="en-US" altLang="ko-KR" sz="2200" dirty="0">
                <a:ea typeface="Gulim" pitchFamily="34" charset="-127"/>
              </a:rPr>
              <a:t>process is repeated, iterating through the training examples as many as times needed until the </a:t>
            </a:r>
            <a:r>
              <a:rPr lang="en-US" altLang="ko-KR" sz="2200" dirty="0" err="1">
                <a:ea typeface="Gulim" pitchFamily="34" charset="-127"/>
              </a:rPr>
              <a:t>perceptron</a:t>
            </a:r>
            <a:r>
              <a:rPr lang="en-US" altLang="ko-KR" sz="2200" dirty="0">
                <a:ea typeface="Gulim" pitchFamily="34" charset="-127"/>
              </a:rPr>
              <a:t> </a:t>
            </a:r>
            <a:r>
              <a:rPr lang="en-US" altLang="ko-KR" sz="2200" i="1" dirty="0">
                <a:ea typeface="Gulim" pitchFamily="34" charset="-127"/>
              </a:rPr>
              <a:t>classifies</a:t>
            </a:r>
            <a:r>
              <a:rPr lang="en-US" altLang="ko-KR" sz="2200" dirty="0">
                <a:ea typeface="Gulim" pitchFamily="34" charset="-127"/>
              </a:rPr>
              <a:t> all training examples correctly. </a:t>
            </a:r>
          </a:p>
          <a:p>
            <a:pPr>
              <a:lnSpc>
                <a:spcPct val="80000"/>
              </a:lnSpc>
              <a:buFont typeface="Wingdings" pitchFamily="2" charset="2"/>
              <a:buNone/>
            </a:pPr>
            <a:endParaRPr lang="en-US" altLang="ko-KR" sz="2200" dirty="0">
              <a:ea typeface="Gulim" pitchFamily="34" charset="-127"/>
            </a:endParaRPr>
          </a:p>
          <a:p>
            <a:pPr>
              <a:lnSpc>
                <a:spcPct val="80000"/>
              </a:lnSpc>
            </a:pPr>
            <a:r>
              <a:rPr lang="en-US" altLang="ko-KR" sz="2200" dirty="0">
                <a:ea typeface="Gulim" pitchFamily="34" charset="-127"/>
              </a:rPr>
              <a:t>Weights are modified at each step according to the </a:t>
            </a:r>
            <a:r>
              <a:rPr lang="en-US" altLang="ko-KR" sz="2200" dirty="0" err="1">
                <a:ea typeface="Gulim" pitchFamily="34" charset="-127"/>
              </a:rPr>
              <a:t>perceptron</a:t>
            </a:r>
            <a:r>
              <a:rPr lang="en-US" altLang="ko-KR" sz="2200" dirty="0">
                <a:ea typeface="Gulim" pitchFamily="34" charset="-127"/>
              </a:rPr>
              <a:t> training rule, which revises the weight </a:t>
            </a:r>
            <a:r>
              <a:rPr lang="en-US" altLang="ko-KR" sz="2200" dirty="0" err="1">
                <a:ea typeface="Gulim" pitchFamily="34" charset="-127"/>
              </a:rPr>
              <a:t>w</a:t>
            </a:r>
            <a:r>
              <a:rPr lang="en-US" altLang="ko-KR" sz="2200" baseline="-25000" dirty="0" err="1">
                <a:ea typeface="Gulim" pitchFamily="34" charset="-127"/>
              </a:rPr>
              <a:t>i</a:t>
            </a:r>
            <a:r>
              <a:rPr lang="en-US" altLang="ko-KR" sz="2200" dirty="0">
                <a:ea typeface="Gulim" pitchFamily="34" charset="-127"/>
              </a:rPr>
              <a:t> associated with input x</a:t>
            </a:r>
            <a:r>
              <a:rPr lang="en-US" altLang="ko-KR" sz="2200" baseline="-25000" dirty="0">
                <a:ea typeface="Gulim" pitchFamily="34" charset="-127"/>
              </a:rPr>
              <a:t>i</a:t>
            </a:r>
            <a:r>
              <a:rPr lang="en-US" altLang="ko-KR" sz="2200" dirty="0">
                <a:ea typeface="Gulim" pitchFamily="34" charset="-127"/>
              </a:rPr>
              <a:t> according to the rule</a:t>
            </a:r>
            <a:r>
              <a:rPr lang="en-US" altLang="ko-KR" sz="2200" dirty="0" smtClean="0">
                <a:ea typeface="Gulim" pitchFamily="34" charset="-127"/>
              </a:rPr>
              <a:t>.</a:t>
            </a:r>
          </a:p>
          <a:p>
            <a:pPr>
              <a:lnSpc>
                <a:spcPct val="80000"/>
              </a:lnSpc>
            </a:pPr>
            <a:endParaRPr lang="en-US" altLang="ko-KR" sz="2200" i="1" dirty="0">
              <a:ea typeface="Gulim" pitchFamily="34" charset="-127"/>
            </a:endParaRPr>
          </a:p>
          <a:p>
            <a:pPr>
              <a:lnSpc>
                <a:spcPct val="80000"/>
              </a:lnSpc>
              <a:buFont typeface="Wingdings" pitchFamily="2" charset="2"/>
              <a:buNone/>
            </a:pPr>
            <a:r>
              <a:rPr lang="en-US" altLang="ko-KR" sz="2200" i="1" dirty="0">
                <a:ea typeface="Gulim" pitchFamily="34" charset="-127"/>
              </a:rPr>
              <a:t>            </a:t>
            </a:r>
            <a:r>
              <a:rPr lang="en-US" altLang="ko-KR" sz="2200" i="1" dirty="0" err="1">
                <a:ea typeface="Gulim" pitchFamily="34" charset="-127"/>
              </a:rPr>
              <a:t>w</a:t>
            </a:r>
            <a:r>
              <a:rPr lang="en-US" altLang="ko-KR" sz="2200" i="1" baseline="-25000" dirty="0" err="1">
                <a:ea typeface="Gulim" pitchFamily="34" charset="-127"/>
              </a:rPr>
              <a:t>i</a:t>
            </a:r>
            <a:r>
              <a:rPr lang="en-US" altLang="ko-KR" sz="2200" dirty="0">
                <a:ea typeface="Gulim" pitchFamily="34" charset="-127"/>
              </a:rPr>
              <a:t>  </a:t>
            </a:r>
            <a:r>
              <a:rPr lang="en-US" altLang="ko-KR" sz="2200" dirty="0">
                <a:ea typeface="Gulim" pitchFamily="34" charset="-127"/>
                <a:sym typeface="Symbol" pitchFamily="18" charset="2"/>
              </a:rPr>
              <a:t></a:t>
            </a:r>
            <a:r>
              <a:rPr lang="en-US" altLang="ko-KR" sz="2200" dirty="0">
                <a:ea typeface="Gulim" pitchFamily="34" charset="-127"/>
              </a:rPr>
              <a:t> </a:t>
            </a:r>
            <a:r>
              <a:rPr lang="en-US" altLang="ko-KR" sz="2200" i="1" dirty="0" err="1">
                <a:ea typeface="Gulim" pitchFamily="34" charset="-127"/>
              </a:rPr>
              <a:t>w</a:t>
            </a:r>
            <a:r>
              <a:rPr lang="en-US" altLang="ko-KR" sz="2200" i="1" baseline="-25000" dirty="0" err="1">
                <a:ea typeface="Gulim" pitchFamily="34" charset="-127"/>
              </a:rPr>
              <a:t>i</a:t>
            </a:r>
            <a:r>
              <a:rPr lang="en-US" altLang="ko-KR" sz="2200" dirty="0">
                <a:ea typeface="Gulim" pitchFamily="34" charset="-127"/>
              </a:rPr>
              <a:t> + </a:t>
            </a:r>
            <a:r>
              <a:rPr lang="en-US" altLang="ko-KR" sz="2200" dirty="0">
                <a:ea typeface="Gulim" pitchFamily="34" charset="-127"/>
                <a:sym typeface="Symbol" pitchFamily="18" charset="2"/>
              </a:rPr>
              <a:t></a:t>
            </a:r>
            <a:r>
              <a:rPr lang="en-US" altLang="ko-KR" sz="2200" i="1" dirty="0" err="1" smtClean="0">
                <a:ea typeface="Gulim" pitchFamily="34" charset="-127"/>
              </a:rPr>
              <a:t>w</a:t>
            </a:r>
            <a:r>
              <a:rPr lang="en-US" altLang="ko-KR" sz="2200" i="1" baseline="-25000" dirty="0" err="1" smtClean="0">
                <a:ea typeface="Gulim" pitchFamily="34" charset="-127"/>
              </a:rPr>
              <a:t>i</a:t>
            </a:r>
            <a:endParaRPr lang="en-US" altLang="ko-KR" sz="2200" i="1" baseline="-25000" dirty="0" smtClean="0">
              <a:ea typeface="Gulim" pitchFamily="34" charset="-127"/>
            </a:endParaRPr>
          </a:p>
          <a:p>
            <a:pPr>
              <a:lnSpc>
                <a:spcPct val="80000"/>
              </a:lnSpc>
              <a:buFont typeface="Wingdings" pitchFamily="2" charset="2"/>
              <a:buNone/>
            </a:pPr>
            <a:endParaRPr lang="en-US" altLang="ko-KR" sz="2200" i="1" baseline="-25000" dirty="0">
              <a:ea typeface="Gulim" pitchFamily="34" charset="-127"/>
            </a:endParaRPr>
          </a:p>
          <a:p>
            <a:pPr>
              <a:lnSpc>
                <a:spcPct val="80000"/>
              </a:lnSpc>
              <a:buFont typeface="Wingdings" pitchFamily="2" charset="2"/>
              <a:buNone/>
            </a:pPr>
            <a:r>
              <a:rPr lang="en-US" altLang="ko-KR" sz="2200" dirty="0">
                <a:ea typeface="Gulim" pitchFamily="34" charset="-127"/>
              </a:rPr>
              <a:t>     where	</a:t>
            </a:r>
            <a:r>
              <a:rPr lang="en-US" altLang="ko-KR" sz="2200" dirty="0">
                <a:ea typeface="Gulim" pitchFamily="34" charset="-127"/>
                <a:sym typeface="Symbol" pitchFamily="18" charset="2"/>
              </a:rPr>
              <a:t></a:t>
            </a:r>
            <a:r>
              <a:rPr lang="en-US" altLang="ko-KR" sz="2200" i="1" dirty="0" err="1">
                <a:ea typeface="Gulim" pitchFamily="34" charset="-127"/>
              </a:rPr>
              <a:t>w</a:t>
            </a:r>
            <a:r>
              <a:rPr lang="en-US" altLang="ko-KR" sz="2200" i="1" baseline="-25000" dirty="0" err="1">
                <a:ea typeface="Gulim" pitchFamily="34" charset="-127"/>
              </a:rPr>
              <a:t>i</a:t>
            </a:r>
            <a:r>
              <a:rPr lang="en-US" altLang="ko-KR" sz="2200" i="1" baseline="-25000" dirty="0">
                <a:ea typeface="Gulim" pitchFamily="34" charset="-127"/>
              </a:rPr>
              <a:t> </a:t>
            </a:r>
            <a:r>
              <a:rPr lang="en-US" altLang="ko-KR" sz="2200" dirty="0">
                <a:ea typeface="Gulim" pitchFamily="34" charset="-127"/>
              </a:rPr>
              <a:t>= </a:t>
            </a:r>
            <a:r>
              <a:rPr lang="en-US" altLang="ko-KR" sz="2200" dirty="0">
                <a:ea typeface="Gulim" pitchFamily="34" charset="-127"/>
                <a:sym typeface="Symbol" pitchFamily="18" charset="2"/>
              </a:rPr>
              <a:t></a:t>
            </a:r>
            <a:r>
              <a:rPr lang="en-US" altLang="ko-KR" sz="2200" dirty="0">
                <a:ea typeface="Gulim" pitchFamily="34" charset="-127"/>
              </a:rPr>
              <a:t>(</a:t>
            </a:r>
            <a:r>
              <a:rPr lang="en-US" altLang="ko-KR" sz="2200" i="1" dirty="0">
                <a:ea typeface="Gulim" pitchFamily="34" charset="-127"/>
              </a:rPr>
              <a:t>t</a:t>
            </a:r>
            <a:r>
              <a:rPr lang="en-US" altLang="ko-KR" sz="2200" dirty="0">
                <a:ea typeface="Gulim" pitchFamily="34" charset="-127"/>
              </a:rPr>
              <a:t> – </a:t>
            </a:r>
            <a:r>
              <a:rPr lang="en-US" altLang="ko-KR" sz="2200" i="1" dirty="0">
                <a:ea typeface="Gulim" pitchFamily="34" charset="-127"/>
              </a:rPr>
              <a:t>o</a:t>
            </a:r>
            <a:r>
              <a:rPr lang="en-US" altLang="ko-KR" sz="2200" dirty="0">
                <a:ea typeface="Gulim" pitchFamily="34" charset="-127"/>
              </a:rPr>
              <a:t>) </a:t>
            </a:r>
            <a:r>
              <a:rPr lang="en-US" altLang="ko-KR" sz="2200" i="1" dirty="0">
                <a:ea typeface="Gulim" pitchFamily="34" charset="-127"/>
              </a:rPr>
              <a:t>x</a:t>
            </a:r>
            <a:r>
              <a:rPr lang="en-US" altLang="ko-KR" sz="2200" i="1" baseline="-25000" dirty="0">
                <a:ea typeface="Gulim" pitchFamily="34" charset="-127"/>
              </a:rPr>
              <a:t>i</a:t>
            </a:r>
          </a:p>
          <a:p>
            <a:pPr>
              <a:lnSpc>
                <a:spcPct val="80000"/>
              </a:lnSpc>
              <a:buNone/>
            </a:pPr>
            <a:endParaRPr lang="en-US" altLang="ko-KR" sz="2200" i="1" dirty="0">
              <a:ea typeface="Gulim" pitchFamily="34" charset="-127"/>
            </a:endParaRPr>
          </a:p>
          <a:p>
            <a:pPr>
              <a:lnSpc>
                <a:spcPct val="80000"/>
              </a:lnSpc>
              <a:buFont typeface="Wingdings" pitchFamily="2" charset="2"/>
              <a:buNone/>
            </a:pPr>
            <a:r>
              <a:rPr lang="en-US" altLang="ko-KR" sz="2800" i="1" dirty="0">
                <a:ea typeface="Gulim" pitchFamily="34" charset="-127"/>
              </a:rPr>
              <a:t>     t</a:t>
            </a:r>
            <a:r>
              <a:rPr lang="en-US" altLang="ko-KR" sz="2200" dirty="0">
                <a:ea typeface="Gulim" pitchFamily="34" charset="-127"/>
              </a:rPr>
              <a:t>  is target output value for the current training example</a:t>
            </a:r>
            <a:endParaRPr lang="en-US" altLang="ko-KR" sz="2200" i="1" dirty="0">
              <a:ea typeface="Gulim" pitchFamily="34" charset="-127"/>
            </a:endParaRPr>
          </a:p>
          <a:p>
            <a:pPr>
              <a:lnSpc>
                <a:spcPct val="80000"/>
              </a:lnSpc>
              <a:buFont typeface="Wingdings" pitchFamily="2" charset="2"/>
              <a:buNone/>
            </a:pPr>
            <a:r>
              <a:rPr lang="en-US" altLang="ko-KR" sz="2800" i="1" dirty="0">
                <a:ea typeface="Gulim" pitchFamily="34" charset="-127"/>
              </a:rPr>
              <a:t>    o</a:t>
            </a:r>
            <a:r>
              <a:rPr lang="en-US" altLang="ko-KR" sz="2800" dirty="0">
                <a:ea typeface="Gulim" pitchFamily="34" charset="-127"/>
              </a:rPr>
              <a:t> </a:t>
            </a:r>
            <a:r>
              <a:rPr lang="en-US" altLang="ko-KR" sz="2200" dirty="0">
                <a:ea typeface="Gulim" pitchFamily="34" charset="-127"/>
              </a:rPr>
              <a:t>is </a:t>
            </a:r>
            <a:r>
              <a:rPr lang="en-US" altLang="ko-KR" sz="2200" dirty="0" err="1">
                <a:ea typeface="Gulim" pitchFamily="34" charset="-127"/>
              </a:rPr>
              <a:t>perceptron</a:t>
            </a:r>
            <a:r>
              <a:rPr lang="en-US" altLang="ko-KR" sz="2200" dirty="0">
                <a:ea typeface="Gulim" pitchFamily="34" charset="-127"/>
              </a:rPr>
              <a:t> output</a:t>
            </a:r>
            <a:endParaRPr lang="en-US" altLang="ko-KR" sz="2200" dirty="0">
              <a:ea typeface="Gulim" pitchFamily="34" charset="-127"/>
              <a:sym typeface="Symbol" pitchFamily="18" charset="2"/>
            </a:endParaRPr>
          </a:p>
          <a:p>
            <a:pPr>
              <a:lnSpc>
                <a:spcPct val="80000"/>
              </a:lnSpc>
              <a:buFont typeface="Wingdings" pitchFamily="2" charset="2"/>
              <a:buNone/>
            </a:pPr>
            <a:r>
              <a:rPr lang="en-US" altLang="ko-KR" sz="2800" dirty="0">
                <a:ea typeface="Gulim" pitchFamily="34" charset="-127"/>
                <a:sym typeface="Symbol" pitchFamily="18" charset="2"/>
              </a:rPr>
              <a:t>    </a:t>
            </a:r>
            <a:r>
              <a:rPr lang="en-US" altLang="ko-KR" sz="2800" i="1" dirty="0">
                <a:ea typeface="Gulim" pitchFamily="34" charset="-127"/>
                <a:sym typeface="Symbol" pitchFamily="18" charset="2"/>
              </a:rPr>
              <a:t></a:t>
            </a:r>
            <a:r>
              <a:rPr lang="en-US" altLang="ko-KR" sz="2200" dirty="0">
                <a:ea typeface="Gulim" pitchFamily="34" charset="-127"/>
              </a:rPr>
              <a:t> is small constant (e.g., 0.1) called </a:t>
            </a:r>
            <a:r>
              <a:rPr lang="en-US" altLang="ko-KR" sz="2200" i="1" dirty="0">
                <a:ea typeface="Gulim" pitchFamily="34" charset="-127"/>
              </a:rPr>
              <a:t>learning rate</a:t>
            </a:r>
            <a:endParaRPr lang="en-US" sz="2200" i="1" dirty="0"/>
          </a:p>
          <a:p>
            <a:pPr>
              <a:lnSpc>
                <a:spcPct val="80000"/>
              </a:lnSpc>
              <a:buFont typeface="Wingdings" pitchFamily="2" charset="2"/>
              <a:buNone/>
            </a:pPr>
            <a:endParaRPr lang="en-US" sz="22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20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fade">
                                      <p:cBhvr>
                                        <p:cTn id="12" dur="20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fade">
                                      <p:cBhvr>
                                        <p:cTn id="17" dur="2000"/>
                                        <p:tgtEl>
                                          <p:spTgt spid="2253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531">
                                            <p:txEl>
                                              <p:pRg st="6" end="6"/>
                                            </p:txEl>
                                          </p:spTgt>
                                        </p:tgtEl>
                                        <p:attrNameLst>
                                          <p:attrName>style.visibility</p:attrName>
                                        </p:attrNameLst>
                                      </p:cBhvr>
                                      <p:to>
                                        <p:strVal val="visible"/>
                                      </p:to>
                                    </p:set>
                                    <p:animEffect transition="in" filter="fade">
                                      <p:cBhvr>
                                        <p:cTn id="22" dur="2000"/>
                                        <p:tgtEl>
                                          <p:spTgt spid="2253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531">
                                            <p:txEl>
                                              <p:pRg st="8" end="8"/>
                                            </p:txEl>
                                          </p:spTgt>
                                        </p:tgtEl>
                                        <p:attrNameLst>
                                          <p:attrName>style.visibility</p:attrName>
                                        </p:attrNameLst>
                                      </p:cBhvr>
                                      <p:to>
                                        <p:strVal val="visible"/>
                                      </p:to>
                                    </p:set>
                                    <p:animEffect transition="in" filter="fade">
                                      <p:cBhvr>
                                        <p:cTn id="27" dur="2000"/>
                                        <p:tgtEl>
                                          <p:spTgt spid="2253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531">
                                            <p:txEl>
                                              <p:pRg st="10" end="10"/>
                                            </p:txEl>
                                          </p:spTgt>
                                        </p:tgtEl>
                                        <p:attrNameLst>
                                          <p:attrName>style.visibility</p:attrName>
                                        </p:attrNameLst>
                                      </p:cBhvr>
                                      <p:to>
                                        <p:strVal val="visible"/>
                                      </p:to>
                                    </p:set>
                                    <p:animEffect transition="in" filter="fade">
                                      <p:cBhvr>
                                        <p:cTn id="32" dur="2000"/>
                                        <p:tgtEl>
                                          <p:spTgt spid="2253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531">
                                            <p:txEl>
                                              <p:pRg st="11" end="11"/>
                                            </p:txEl>
                                          </p:spTgt>
                                        </p:tgtEl>
                                        <p:attrNameLst>
                                          <p:attrName>style.visibility</p:attrName>
                                        </p:attrNameLst>
                                      </p:cBhvr>
                                      <p:to>
                                        <p:strVal val="visible"/>
                                      </p:to>
                                    </p:set>
                                    <p:animEffect transition="in" filter="fade">
                                      <p:cBhvr>
                                        <p:cTn id="37" dur="2000"/>
                                        <p:tgtEl>
                                          <p:spTgt spid="22531">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531">
                                            <p:txEl>
                                              <p:pRg st="12" end="12"/>
                                            </p:txEl>
                                          </p:spTgt>
                                        </p:tgtEl>
                                        <p:attrNameLst>
                                          <p:attrName>style.visibility</p:attrName>
                                        </p:attrNameLst>
                                      </p:cBhvr>
                                      <p:to>
                                        <p:strVal val="visible"/>
                                      </p:to>
                                    </p:set>
                                    <p:animEffect transition="in" filter="fade">
                                      <p:cBhvr>
                                        <p:cTn id="42" dur="2000"/>
                                        <p:tgtEl>
                                          <p:spTgt spid="2253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FE19F7D-D707-408A-BED5-D0355B01FA62}" type="slidenum">
              <a:rPr lang="en-US" altLang="en-US"/>
              <a:pPr/>
              <a:t>52</a:t>
            </a:fld>
            <a:endParaRPr lang="en-US" altLang="en-US"/>
          </a:p>
        </p:txBody>
      </p:sp>
      <p:sp>
        <p:nvSpPr>
          <p:cNvPr id="23554" name="Rectangle 2"/>
          <p:cNvSpPr>
            <a:spLocks noGrp="1" noChangeArrowheads="1"/>
          </p:cNvSpPr>
          <p:nvPr>
            <p:ph type="title"/>
          </p:nvPr>
        </p:nvSpPr>
        <p:spPr>
          <a:xfrm>
            <a:off x="609600" y="0"/>
            <a:ext cx="8229600" cy="685800"/>
          </a:xfrm>
        </p:spPr>
        <p:txBody>
          <a:bodyPr/>
          <a:lstStyle/>
          <a:p>
            <a:r>
              <a:rPr lang="en-US" altLang="ko-KR" sz="3800" b="1" dirty="0" err="1">
                <a:ea typeface="Gulim" pitchFamily="34" charset="-127"/>
              </a:rPr>
              <a:t>Perceptron</a:t>
            </a:r>
            <a:r>
              <a:rPr lang="en-US" altLang="ko-KR" sz="3800" b="1" dirty="0">
                <a:ea typeface="Gulim" pitchFamily="34" charset="-127"/>
              </a:rPr>
              <a:t> training rule (cont.)</a:t>
            </a:r>
            <a:endParaRPr lang="en-US" sz="3800" b="1" dirty="0">
              <a:ea typeface="Gulim" pitchFamily="34" charset="-127"/>
            </a:endParaRPr>
          </a:p>
        </p:txBody>
      </p:sp>
      <p:sp>
        <p:nvSpPr>
          <p:cNvPr id="23555" name="Rectangle 3"/>
          <p:cNvSpPr>
            <a:spLocks noGrp="1" noChangeArrowheads="1"/>
          </p:cNvSpPr>
          <p:nvPr>
            <p:ph type="body" idx="1"/>
          </p:nvPr>
        </p:nvSpPr>
        <p:spPr>
          <a:xfrm>
            <a:off x="0" y="914400"/>
            <a:ext cx="9144000" cy="6096000"/>
          </a:xfrm>
        </p:spPr>
        <p:txBody>
          <a:bodyPr>
            <a:normAutofit/>
          </a:bodyPr>
          <a:lstStyle/>
          <a:p>
            <a:pPr>
              <a:lnSpc>
                <a:spcPct val="80000"/>
              </a:lnSpc>
            </a:pPr>
            <a:r>
              <a:rPr lang="en-US" altLang="ko-KR" b="1" dirty="0">
                <a:ea typeface="Gulim" pitchFamily="34" charset="-127"/>
              </a:rPr>
              <a:t>The role of the learning rate is to moderate the degree to which weights are changed at each step. It is usually set to some small value (e.g. 0.1) and is sometimes made to decrease as the number of weight-tuning iterations increases</a:t>
            </a:r>
            <a:r>
              <a:rPr lang="en-US" altLang="ko-KR" b="1" dirty="0" smtClean="0">
                <a:ea typeface="Gulim" pitchFamily="34" charset="-127"/>
              </a:rPr>
              <a:t>.</a:t>
            </a:r>
          </a:p>
          <a:p>
            <a:pPr>
              <a:lnSpc>
                <a:spcPct val="80000"/>
              </a:lnSpc>
            </a:pPr>
            <a:endParaRPr lang="en-US" altLang="ko-KR" b="1" dirty="0">
              <a:ea typeface="Gulim" pitchFamily="34" charset="-127"/>
            </a:endParaRPr>
          </a:p>
          <a:p>
            <a:pPr>
              <a:lnSpc>
                <a:spcPct val="80000"/>
              </a:lnSpc>
            </a:pPr>
            <a:r>
              <a:rPr lang="en-US" altLang="ko-KR" b="1" dirty="0">
                <a:ea typeface="Gulim" pitchFamily="34" charset="-127"/>
              </a:rPr>
              <a:t>We can prove that the algorithm will converge</a:t>
            </a:r>
          </a:p>
          <a:p>
            <a:pPr lvl="1">
              <a:lnSpc>
                <a:spcPct val="80000"/>
              </a:lnSpc>
            </a:pPr>
            <a:r>
              <a:rPr lang="en-US" altLang="ko-KR" b="1" dirty="0">
                <a:ea typeface="Gulim" pitchFamily="34" charset="-127"/>
              </a:rPr>
              <a:t>If training data is linearly separable</a:t>
            </a:r>
          </a:p>
          <a:p>
            <a:pPr lvl="1">
              <a:lnSpc>
                <a:spcPct val="80000"/>
              </a:lnSpc>
            </a:pPr>
            <a:r>
              <a:rPr lang="en-US" altLang="ko-KR" b="1" dirty="0">
                <a:ea typeface="Gulim" pitchFamily="34" charset="-127"/>
              </a:rPr>
              <a:t>and </a:t>
            </a:r>
            <a:r>
              <a:rPr lang="en-US" altLang="ko-KR" b="1" i="1" dirty="0">
                <a:ea typeface="Gulim" pitchFamily="34" charset="-127"/>
                <a:sym typeface="Symbol" pitchFamily="18" charset="2"/>
              </a:rPr>
              <a:t></a:t>
            </a:r>
            <a:r>
              <a:rPr lang="en-US" altLang="ko-KR" b="1" dirty="0">
                <a:ea typeface="Gulim" pitchFamily="34" charset="-127"/>
              </a:rPr>
              <a:t> sufficiently small</a:t>
            </a:r>
            <a:r>
              <a:rPr lang="en-US" altLang="ko-KR" b="1" dirty="0" smtClean="0">
                <a:ea typeface="Gulim" pitchFamily="34" charset="-127"/>
              </a:rPr>
              <a:t>.</a:t>
            </a:r>
          </a:p>
          <a:p>
            <a:pPr lvl="1">
              <a:lnSpc>
                <a:spcPct val="80000"/>
              </a:lnSpc>
            </a:pPr>
            <a:endParaRPr lang="en-US" altLang="ko-KR" b="1" dirty="0">
              <a:ea typeface="Gulim" pitchFamily="34" charset="-127"/>
            </a:endParaRPr>
          </a:p>
          <a:p>
            <a:pPr>
              <a:lnSpc>
                <a:spcPct val="80000"/>
              </a:lnSpc>
            </a:pPr>
            <a:r>
              <a:rPr lang="en-US" altLang="ko-KR" b="1" dirty="0">
                <a:ea typeface="Gulim" pitchFamily="34" charset="-127"/>
              </a:rPr>
              <a:t>If the data is not linearly separable, convergence is not assured.</a:t>
            </a:r>
            <a:endParaRPr lang="en-US" b="1"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685800" y="-228600"/>
            <a:ext cx="8229600" cy="1143000"/>
          </a:xfrm>
        </p:spPr>
        <p:txBody>
          <a:bodyPr/>
          <a:lstStyle/>
          <a:p>
            <a:r>
              <a:rPr lang="en-GB" dirty="0" err="1" smtClean="0"/>
              <a:t>Perceptron</a:t>
            </a:r>
            <a:r>
              <a:rPr lang="en-GB" dirty="0" smtClean="0"/>
              <a:t> Learning </a:t>
            </a:r>
            <a:r>
              <a:rPr lang="en-GB" dirty="0"/>
              <a:t>Algorithm</a:t>
            </a:r>
          </a:p>
        </p:txBody>
      </p:sp>
      <p:sp>
        <p:nvSpPr>
          <p:cNvPr id="217091" name="Rectangle 3"/>
          <p:cNvSpPr>
            <a:spLocks noGrp="1" noChangeArrowheads="1"/>
          </p:cNvSpPr>
          <p:nvPr>
            <p:ph type="body" idx="1"/>
          </p:nvPr>
        </p:nvSpPr>
        <p:spPr>
          <a:xfrm>
            <a:off x="228600" y="914400"/>
            <a:ext cx="8763000" cy="5715000"/>
          </a:xfrm>
        </p:spPr>
        <p:txBody>
          <a:bodyPr>
            <a:normAutofit/>
          </a:bodyPr>
          <a:lstStyle/>
          <a:p>
            <a:pPr>
              <a:lnSpc>
                <a:spcPct val="90000"/>
              </a:lnSpc>
            </a:pPr>
            <a:r>
              <a:rPr lang="en-GB" dirty="0"/>
              <a:t>Weights are set randomly initially</a:t>
            </a:r>
          </a:p>
          <a:p>
            <a:pPr>
              <a:lnSpc>
                <a:spcPct val="90000"/>
              </a:lnSpc>
            </a:pPr>
            <a:r>
              <a:rPr lang="en-GB" dirty="0"/>
              <a:t>For each training example E</a:t>
            </a:r>
          </a:p>
          <a:p>
            <a:pPr lvl="1">
              <a:lnSpc>
                <a:spcPct val="90000"/>
              </a:lnSpc>
            </a:pPr>
            <a:r>
              <a:rPr lang="en-GB" dirty="0"/>
              <a:t>Calculate the observed output from the ANN, o(E)</a:t>
            </a:r>
          </a:p>
          <a:p>
            <a:pPr lvl="1">
              <a:lnSpc>
                <a:spcPct val="90000"/>
              </a:lnSpc>
            </a:pPr>
            <a:r>
              <a:rPr lang="en-GB" dirty="0"/>
              <a:t>If the target output t(E) is different to o(E)</a:t>
            </a:r>
          </a:p>
          <a:p>
            <a:pPr lvl="2">
              <a:lnSpc>
                <a:spcPct val="90000"/>
              </a:lnSpc>
            </a:pPr>
            <a:r>
              <a:rPr lang="en-GB" dirty="0"/>
              <a:t>Then tweak all the weights so that o(E) gets closer to t(E)</a:t>
            </a:r>
          </a:p>
          <a:p>
            <a:pPr lvl="2">
              <a:lnSpc>
                <a:spcPct val="90000"/>
              </a:lnSpc>
            </a:pPr>
            <a:r>
              <a:rPr lang="en-GB" dirty="0"/>
              <a:t>Tweaking is done by </a:t>
            </a:r>
            <a:r>
              <a:rPr lang="en-GB" dirty="0" err="1"/>
              <a:t>perceptron</a:t>
            </a:r>
            <a:r>
              <a:rPr lang="en-GB" dirty="0"/>
              <a:t> training rule (next slide)</a:t>
            </a:r>
          </a:p>
          <a:p>
            <a:pPr>
              <a:lnSpc>
                <a:spcPct val="90000"/>
              </a:lnSpc>
            </a:pPr>
            <a:r>
              <a:rPr lang="en-GB" dirty="0"/>
              <a:t>This routine is done for every example E</a:t>
            </a:r>
          </a:p>
          <a:p>
            <a:pPr>
              <a:lnSpc>
                <a:spcPct val="90000"/>
              </a:lnSpc>
            </a:pPr>
            <a:r>
              <a:rPr lang="en-GB" dirty="0"/>
              <a:t>Don’t necessarily stop when all examples used</a:t>
            </a:r>
          </a:p>
          <a:p>
            <a:pPr lvl="1">
              <a:lnSpc>
                <a:spcPct val="90000"/>
              </a:lnSpc>
            </a:pPr>
            <a:r>
              <a:rPr lang="en-GB" dirty="0"/>
              <a:t>Repeat the cycle again (an ‘epoch’)</a:t>
            </a:r>
          </a:p>
          <a:p>
            <a:pPr lvl="1">
              <a:lnSpc>
                <a:spcPct val="90000"/>
              </a:lnSpc>
            </a:pPr>
            <a:r>
              <a:rPr lang="en-GB" dirty="0"/>
              <a:t>Until the ANN produces the correct output</a:t>
            </a:r>
          </a:p>
          <a:p>
            <a:pPr lvl="2">
              <a:lnSpc>
                <a:spcPct val="90000"/>
              </a:lnSpc>
            </a:pPr>
            <a:r>
              <a:rPr lang="en-GB" dirty="0"/>
              <a:t>For </a:t>
            </a:r>
            <a:r>
              <a:rPr lang="en-GB" i="1" dirty="0"/>
              <a:t>all</a:t>
            </a:r>
            <a:r>
              <a:rPr lang="en-GB" dirty="0"/>
              <a:t> the examples in the training set (or good enough)</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6" name="Picture 2"/>
          <p:cNvPicPr>
            <a:picLocks noChangeAspect="1" noChangeArrowheads="1"/>
          </p:cNvPicPr>
          <p:nvPr/>
        </p:nvPicPr>
        <p:blipFill>
          <a:blip r:embed="rId2" cstate="print">
            <a:lum bright="-35000"/>
          </a:blip>
          <a:srcRect/>
          <a:stretch>
            <a:fillRect/>
          </a:stretch>
        </p:blipFill>
        <p:spPr bwMode="auto">
          <a:xfrm>
            <a:off x="304800" y="0"/>
            <a:ext cx="8715023" cy="5486400"/>
          </a:xfrm>
          <a:prstGeom prst="rect">
            <a:avLst/>
          </a:prstGeom>
          <a:noFill/>
          <a:ln w="9525">
            <a:noFill/>
            <a:miter lim="800000"/>
            <a:headEnd/>
            <a:tailEnd/>
          </a:ln>
        </p:spPr>
      </p:pic>
      <p:pic>
        <p:nvPicPr>
          <p:cNvPr id="318467" name="Picture 3"/>
          <p:cNvPicPr>
            <a:picLocks noChangeAspect="1" noChangeArrowheads="1"/>
          </p:cNvPicPr>
          <p:nvPr/>
        </p:nvPicPr>
        <p:blipFill>
          <a:blip r:embed="rId3" cstate="print">
            <a:lum bright="-28000"/>
          </a:blip>
          <a:srcRect/>
          <a:stretch>
            <a:fillRect/>
          </a:stretch>
        </p:blipFill>
        <p:spPr bwMode="auto">
          <a:xfrm>
            <a:off x="228600" y="5334000"/>
            <a:ext cx="6073752" cy="152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466"/>
                                        </p:tgtEl>
                                        <p:attrNameLst>
                                          <p:attrName>style.visibility</p:attrName>
                                        </p:attrNameLst>
                                      </p:cBhvr>
                                      <p:to>
                                        <p:strVal val="visible"/>
                                      </p:to>
                                    </p:set>
                                    <p:anim calcmode="lin" valueType="num">
                                      <p:cBhvr additive="base">
                                        <p:cTn id="7" dur="500" fill="hold"/>
                                        <p:tgtEl>
                                          <p:spTgt spid="318466"/>
                                        </p:tgtEl>
                                        <p:attrNameLst>
                                          <p:attrName>ppt_x</p:attrName>
                                        </p:attrNameLst>
                                      </p:cBhvr>
                                      <p:tavLst>
                                        <p:tav tm="0">
                                          <p:val>
                                            <p:strVal val="#ppt_x"/>
                                          </p:val>
                                        </p:tav>
                                        <p:tav tm="100000">
                                          <p:val>
                                            <p:strVal val="#ppt_x"/>
                                          </p:val>
                                        </p:tav>
                                      </p:tavLst>
                                    </p:anim>
                                    <p:anim calcmode="lin" valueType="num">
                                      <p:cBhvr additive="base">
                                        <p:cTn id="8" dur="500" fill="hold"/>
                                        <p:tgtEl>
                                          <p:spTgt spid="3184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466"/>
                                        </p:tgtEl>
                                        <p:attrNameLst>
                                          <p:attrName>style.visibility</p:attrName>
                                        </p:attrNameLst>
                                      </p:cBhvr>
                                      <p:to>
                                        <p:strVal val="visible"/>
                                      </p:to>
                                    </p:set>
                                    <p:anim calcmode="lin" valueType="num">
                                      <p:cBhvr additive="base">
                                        <p:cTn id="13" dur="500" fill="hold"/>
                                        <p:tgtEl>
                                          <p:spTgt spid="318466"/>
                                        </p:tgtEl>
                                        <p:attrNameLst>
                                          <p:attrName>ppt_x</p:attrName>
                                        </p:attrNameLst>
                                      </p:cBhvr>
                                      <p:tavLst>
                                        <p:tav tm="0">
                                          <p:val>
                                            <p:strVal val="#ppt_x"/>
                                          </p:val>
                                        </p:tav>
                                        <p:tav tm="100000">
                                          <p:val>
                                            <p:strVal val="#ppt_x"/>
                                          </p:val>
                                        </p:tav>
                                      </p:tavLst>
                                    </p:anim>
                                    <p:anim calcmode="lin" valueType="num">
                                      <p:cBhvr additive="base">
                                        <p:cTn id="14" dur="500" fill="hold"/>
                                        <p:tgtEl>
                                          <p:spTgt spid="3184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467"/>
                                        </p:tgtEl>
                                        <p:attrNameLst>
                                          <p:attrName>style.visibility</p:attrName>
                                        </p:attrNameLst>
                                      </p:cBhvr>
                                      <p:to>
                                        <p:strVal val="visible"/>
                                      </p:to>
                                    </p:set>
                                    <p:anim calcmode="lin" valueType="num">
                                      <p:cBhvr additive="base">
                                        <p:cTn id="19" dur="500" fill="hold"/>
                                        <p:tgtEl>
                                          <p:spTgt spid="318467"/>
                                        </p:tgtEl>
                                        <p:attrNameLst>
                                          <p:attrName>ppt_x</p:attrName>
                                        </p:attrNameLst>
                                      </p:cBhvr>
                                      <p:tavLst>
                                        <p:tav tm="0">
                                          <p:val>
                                            <p:strVal val="#ppt_x"/>
                                          </p:val>
                                        </p:tav>
                                        <p:tav tm="100000">
                                          <p:val>
                                            <p:strVal val="#ppt_x"/>
                                          </p:val>
                                        </p:tav>
                                      </p:tavLst>
                                    </p:anim>
                                    <p:anim calcmode="lin" valueType="num">
                                      <p:cBhvr additive="base">
                                        <p:cTn id="20" dur="500" fill="hold"/>
                                        <p:tgtEl>
                                          <p:spTgt spid="318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t>Worked Example</a:t>
            </a:r>
          </a:p>
        </p:txBody>
      </p:sp>
      <p:sp>
        <p:nvSpPr>
          <p:cNvPr id="208899" name="Rectangle 3"/>
          <p:cNvSpPr>
            <a:spLocks noGrp="1" noChangeArrowheads="1"/>
          </p:cNvSpPr>
          <p:nvPr>
            <p:ph type="body" idx="1"/>
          </p:nvPr>
        </p:nvSpPr>
        <p:spPr>
          <a:xfrm>
            <a:off x="762000" y="1371600"/>
            <a:ext cx="8001000" cy="1066800"/>
          </a:xfrm>
        </p:spPr>
        <p:txBody>
          <a:bodyPr>
            <a:normAutofit fontScale="92500" lnSpcReduction="10000"/>
          </a:bodyPr>
          <a:lstStyle/>
          <a:p>
            <a:pPr>
              <a:lnSpc>
                <a:spcPct val="90000"/>
              </a:lnSpc>
            </a:pPr>
            <a:r>
              <a:rPr lang="en-GB" sz="2400" dirty="0"/>
              <a:t>Return to the “bright” and “dark” example</a:t>
            </a:r>
          </a:p>
          <a:p>
            <a:pPr>
              <a:lnSpc>
                <a:spcPct val="90000"/>
              </a:lnSpc>
            </a:pPr>
            <a:r>
              <a:rPr lang="en-GB" sz="2400" dirty="0"/>
              <a:t>Use a learning rate of </a:t>
            </a:r>
            <a:r>
              <a:rPr lang="en-GB" sz="2400" dirty="0">
                <a:cs typeface="Arial" charset="0"/>
              </a:rPr>
              <a:t>η = 0.1</a:t>
            </a:r>
            <a:endParaRPr lang="en-GB" sz="2400" dirty="0"/>
          </a:p>
          <a:p>
            <a:pPr>
              <a:lnSpc>
                <a:spcPct val="90000"/>
              </a:lnSpc>
            </a:pPr>
            <a:r>
              <a:rPr lang="en-GB" sz="2400" dirty="0"/>
              <a:t>Suppose we have set random weights:</a:t>
            </a:r>
          </a:p>
        </p:txBody>
      </p:sp>
      <p:pic>
        <p:nvPicPr>
          <p:cNvPr id="208901" name="Picture 5" descr="H:\teaching\ai\lecture13\experc.gif"/>
          <p:cNvPicPr>
            <a:picLocks noChangeAspect="1" noChangeArrowheads="1"/>
          </p:cNvPicPr>
          <p:nvPr/>
        </p:nvPicPr>
        <p:blipFill>
          <a:blip r:embed="rId2" cstate="print">
            <a:lum bright="-29000"/>
          </a:blip>
          <a:srcRect/>
          <a:stretch>
            <a:fillRect/>
          </a:stretch>
        </p:blipFill>
        <p:spPr bwMode="auto">
          <a:xfrm>
            <a:off x="1447800" y="2470984"/>
            <a:ext cx="5295900" cy="4123491"/>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04800" y="0"/>
            <a:ext cx="8229600" cy="6629400"/>
          </a:xfrm>
        </p:spPr>
        <p:txBody>
          <a:bodyPr>
            <a:normAutofit lnSpcReduction="10000"/>
          </a:bodyPr>
          <a:lstStyle/>
          <a:p>
            <a:r>
              <a:rPr lang="en-GB" dirty="0"/>
              <a:t>Use this training example, E, to update weights:</a:t>
            </a:r>
          </a:p>
          <a:p>
            <a:endParaRPr lang="en-GB" dirty="0"/>
          </a:p>
          <a:p>
            <a:endParaRPr lang="en-GB" dirty="0"/>
          </a:p>
          <a:p>
            <a:r>
              <a:rPr lang="en-GB" dirty="0"/>
              <a:t>Here, x1 = -1, x2 = 1, x3 = 1, x4 = -1 as before</a:t>
            </a:r>
          </a:p>
          <a:p>
            <a:r>
              <a:rPr lang="en-GB" dirty="0"/>
              <a:t>Propagate this information through the network:</a:t>
            </a:r>
          </a:p>
          <a:p>
            <a:pPr lvl="1">
              <a:buNone/>
            </a:pPr>
            <a:r>
              <a:rPr lang="en-GB" sz="3900" dirty="0"/>
              <a:t>S = (-</a:t>
            </a:r>
            <a:r>
              <a:rPr lang="en-GB" sz="3900" dirty="0" smtClean="0"/>
              <a:t>0.5x </a:t>
            </a:r>
            <a:r>
              <a:rPr lang="en-GB" sz="3900" dirty="0"/>
              <a:t>1) + (</a:t>
            </a:r>
            <a:r>
              <a:rPr lang="en-GB" sz="3900" dirty="0" smtClean="0"/>
              <a:t>0.7x (-</a:t>
            </a:r>
            <a:r>
              <a:rPr lang="en-GB" sz="3900" dirty="0"/>
              <a:t>1</a:t>
            </a:r>
            <a:r>
              <a:rPr lang="en-GB" sz="3900" dirty="0" smtClean="0"/>
              <a:t>)) </a:t>
            </a:r>
            <a:r>
              <a:rPr lang="en-GB" sz="3900" dirty="0"/>
              <a:t>+ (-</a:t>
            </a:r>
            <a:r>
              <a:rPr lang="en-GB" sz="3900" dirty="0" smtClean="0"/>
              <a:t>0.2 x 1</a:t>
            </a:r>
            <a:r>
              <a:rPr lang="en-GB" sz="3900" dirty="0"/>
              <a:t>) + (</a:t>
            </a:r>
            <a:r>
              <a:rPr lang="en-GB" sz="3900" dirty="0" smtClean="0"/>
              <a:t>0.1x1</a:t>
            </a:r>
            <a:r>
              <a:rPr lang="en-GB" sz="3900" dirty="0"/>
              <a:t>) + (</a:t>
            </a:r>
            <a:r>
              <a:rPr lang="en-GB" sz="3900" dirty="0" smtClean="0"/>
              <a:t>0.9x(-</a:t>
            </a:r>
            <a:r>
              <a:rPr lang="en-GB" sz="3900" dirty="0"/>
              <a:t>1</a:t>
            </a:r>
            <a:r>
              <a:rPr lang="en-GB" sz="3900" dirty="0" smtClean="0"/>
              <a:t>)) </a:t>
            </a:r>
            <a:r>
              <a:rPr lang="en-GB" sz="3900" dirty="0"/>
              <a:t>= -2.2</a:t>
            </a:r>
          </a:p>
          <a:p>
            <a:r>
              <a:rPr lang="en-GB" dirty="0"/>
              <a:t>Hence the network outputs o(E) = -1</a:t>
            </a:r>
          </a:p>
          <a:p>
            <a:r>
              <a:rPr lang="en-GB" dirty="0"/>
              <a:t>But this should have been “bright”=+1</a:t>
            </a:r>
          </a:p>
          <a:p>
            <a:pPr lvl="1"/>
            <a:r>
              <a:rPr lang="en-GB" dirty="0"/>
              <a:t>So t(E) = +1</a:t>
            </a:r>
          </a:p>
        </p:txBody>
      </p:sp>
      <p:pic>
        <p:nvPicPr>
          <p:cNvPr id="319490" name="Picture 2"/>
          <p:cNvPicPr>
            <a:picLocks noChangeAspect="1" noChangeArrowheads="1"/>
          </p:cNvPicPr>
          <p:nvPr/>
        </p:nvPicPr>
        <p:blipFill>
          <a:blip r:embed="rId2" cstate="print"/>
          <a:srcRect/>
          <a:stretch>
            <a:fillRect/>
          </a:stretch>
        </p:blipFill>
        <p:spPr bwMode="auto">
          <a:xfrm>
            <a:off x="6400800" y="533400"/>
            <a:ext cx="1495425"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0" y="0"/>
            <a:ext cx="8229600" cy="1143000"/>
          </a:xfrm>
        </p:spPr>
        <p:txBody>
          <a:bodyPr/>
          <a:lstStyle/>
          <a:p>
            <a:r>
              <a:rPr lang="en-GB" dirty="0"/>
              <a:t>Calculating the Error Values</a:t>
            </a:r>
          </a:p>
        </p:txBody>
      </p:sp>
      <p:sp>
        <p:nvSpPr>
          <p:cNvPr id="220163" name="Rectangle 3"/>
          <p:cNvSpPr>
            <a:spLocks noGrp="1" noChangeArrowheads="1"/>
          </p:cNvSpPr>
          <p:nvPr>
            <p:ph type="body" idx="1"/>
          </p:nvPr>
        </p:nvSpPr>
        <p:spPr>
          <a:xfrm>
            <a:off x="152400" y="1066800"/>
            <a:ext cx="8229600" cy="5791200"/>
          </a:xfrm>
        </p:spPr>
        <p:txBody>
          <a:bodyPr>
            <a:normAutofit/>
          </a:bodyPr>
          <a:lstStyle/>
          <a:p>
            <a:r>
              <a:rPr lang="en-GB" sz="2400" dirty="0" smtClean="0">
                <a:cs typeface="Arial" charset="0"/>
              </a:rPr>
              <a:t>Δw</a:t>
            </a:r>
            <a:r>
              <a:rPr lang="en-GB" sz="2400" baseline="-25000" dirty="0" smtClean="0">
                <a:cs typeface="Arial" charset="0"/>
              </a:rPr>
              <a:t>0</a:t>
            </a:r>
            <a:r>
              <a:rPr lang="en-GB" sz="2400" dirty="0" smtClean="0">
                <a:cs typeface="Arial" charset="0"/>
              </a:rPr>
              <a:t> </a:t>
            </a:r>
            <a:r>
              <a:rPr lang="en-GB" sz="2400" dirty="0">
                <a:cs typeface="Arial" charset="0"/>
              </a:rPr>
              <a:t>= η(t(E)-o(E))x</a:t>
            </a:r>
            <a:r>
              <a:rPr lang="en-GB" sz="2400" baseline="-25000" dirty="0">
                <a:cs typeface="Arial" charset="0"/>
              </a:rPr>
              <a:t>0</a:t>
            </a:r>
            <a:r>
              <a:rPr lang="en-GB" sz="2400" dirty="0"/>
              <a:t> </a:t>
            </a:r>
          </a:p>
          <a:p>
            <a:pPr lvl="1">
              <a:buFontTx/>
              <a:buNone/>
            </a:pPr>
            <a:r>
              <a:rPr lang="en-GB" sz="2000" dirty="0"/>
              <a:t>    = </a:t>
            </a:r>
            <a:r>
              <a:rPr lang="en-GB" dirty="0"/>
              <a:t>0.1 </a:t>
            </a:r>
            <a:r>
              <a:rPr lang="en-GB" dirty="0" smtClean="0"/>
              <a:t>x [(</a:t>
            </a:r>
            <a:r>
              <a:rPr lang="en-GB" dirty="0"/>
              <a:t>1 - (-1</a:t>
            </a:r>
            <a:r>
              <a:rPr lang="en-GB" dirty="0" smtClean="0"/>
              <a:t>)] x1</a:t>
            </a:r>
            <a:r>
              <a:rPr lang="en-GB" dirty="0"/>
              <a:t> </a:t>
            </a:r>
            <a:r>
              <a:rPr lang="en-GB" dirty="0" smtClean="0"/>
              <a:t> </a:t>
            </a:r>
            <a:r>
              <a:rPr lang="en-GB" dirty="0"/>
              <a:t>= </a:t>
            </a:r>
            <a:r>
              <a:rPr lang="en-GB" dirty="0" smtClean="0"/>
              <a:t>0.1x </a:t>
            </a:r>
            <a:r>
              <a:rPr lang="en-GB" dirty="0"/>
              <a:t>(2) = 0.2</a:t>
            </a:r>
          </a:p>
          <a:p>
            <a:r>
              <a:rPr lang="en-GB" sz="2400" dirty="0" smtClean="0">
                <a:cs typeface="Arial" charset="0"/>
              </a:rPr>
              <a:t>Δw</a:t>
            </a:r>
            <a:r>
              <a:rPr lang="en-GB" sz="2400" baseline="-25000" dirty="0" smtClean="0">
                <a:cs typeface="Arial" charset="0"/>
              </a:rPr>
              <a:t>1</a:t>
            </a:r>
            <a:r>
              <a:rPr lang="en-GB" sz="2400" dirty="0" smtClean="0">
                <a:cs typeface="Arial" charset="0"/>
              </a:rPr>
              <a:t> </a:t>
            </a:r>
            <a:r>
              <a:rPr lang="en-GB" sz="2400" dirty="0">
                <a:cs typeface="Arial" charset="0"/>
              </a:rPr>
              <a:t>= η(t(E)-o(E))x</a:t>
            </a:r>
            <a:r>
              <a:rPr lang="en-GB" sz="2400" baseline="-25000" dirty="0">
                <a:cs typeface="Arial" charset="0"/>
              </a:rPr>
              <a:t>1</a:t>
            </a:r>
            <a:r>
              <a:rPr lang="en-GB" dirty="0"/>
              <a:t> </a:t>
            </a:r>
          </a:p>
          <a:p>
            <a:pPr lvl="1">
              <a:buFontTx/>
              <a:buNone/>
            </a:pPr>
            <a:r>
              <a:rPr lang="en-GB" dirty="0"/>
              <a:t>   = </a:t>
            </a:r>
            <a:r>
              <a:rPr lang="en-GB" dirty="0" smtClean="0"/>
              <a:t>0.1x[ </a:t>
            </a:r>
            <a:r>
              <a:rPr lang="en-GB" dirty="0"/>
              <a:t>(1 - (-1</a:t>
            </a:r>
            <a:r>
              <a:rPr lang="en-GB" dirty="0" smtClean="0"/>
              <a:t>)] x(-</a:t>
            </a:r>
            <a:r>
              <a:rPr lang="en-GB" dirty="0"/>
              <a:t>1) = </a:t>
            </a:r>
            <a:r>
              <a:rPr lang="en-GB" dirty="0" smtClean="0"/>
              <a:t>0.1x </a:t>
            </a:r>
            <a:r>
              <a:rPr lang="en-GB" dirty="0"/>
              <a:t>(-2) = -0.2</a:t>
            </a:r>
          </a:p>
          <a:p>
            <a:r>
              <a:rPr lang="en-GB" sz="2400" dirty="0" smtClean="0">
                <a:cs typeface="Arial" charset="0"/>
              </a:rPr>
              <a:t>Δw</a:t>
            </a:r>
            <a:r>
              <a:rPr lang="en-GB" sz="2400" baseline="-25000" dirty="0" smtClean="0">
                <a:cs typeface="Arial" charset="0"/>
              </a:rPr>
              <a:t>2</a:t>
            </a:r>
            <a:r>
              <a:rPr lang="en-GB" sz="2400" dirty="0" smtClean="0">
                <a:cs typeface="Arial" charset="0"/>
              </a:rPr>
              <a:t> </a:t>
            </a:r>
            <a:r>
              <a:rPr lang="en-GB" sz="2400" dirty="0">
                <a:cs typeface="Arial" charset="0"/>
              </a:rPr>
              <a:t>= η(t(E)-o(E))x</a:t>
            </a:r>
            <a:r>
              <a:rPr lang="en-GB" sz="2400" baseline="-25000" dirty="0">
                <a:cs typeface="Arial" charset="0"/>
              </a:rPr>
              <a:t>2</a:t>
            </a:r>
            <a:endParaRPr lang="en-GB" sz="2400" baseline="-25000" dirty="0"/>
          </a:p>
          <a:p>
            <a:pPr lvl="1">
              <a:buFontTx/>
              <a:buNone/>
            </a:pPr>
            <a:r>
              <a:rPr lang="en-GB" dirty="0"/>
              <a:t>   = </a:t>
            </a:r>
            <a:r>
              <a:rPr lang="en-GB" dirty="0" smtClean="0"/>
              <a:t>0.1x[ </a:t>
            </a:r>
            <a:r>
              <a:rPr lang="en-GB" dirty="0"/>
              <a:t>(1 - (-1</a:t>
            </a:r>
            <a:r>
              <a:rPr lang="en-GB" dirty="0" smtClean="0"/>
              <a:t>)] x </a:t>
            </a:r>
            <a:r>
              <a:rPr lang="en-GB" dirty="0"/>
              <a:t>(1) = 0.1 </a:t>
            </a:r>
            <a:r>
              <a:rPr lang="en-GB" dirty="0" smtClean="0"/>
              <a:t>x </a:t>
            </a:r>
            <a:r>
              <a:rPr lang="en-GB" dirty="0"/>
              <a:t>(2) = 0.2</a:t>
            </a:r>
          </a:p>
          <a:p>
            <a:r>
              <a:rPr lang="en-GB" sz="2400" dirty="0" smtClean="0">
                <a:cs typeface="Arial" charset="0"/>
              </a:rPr>
              <a:t>Δw</a:t>
            </a:r>
            <a:r>
              <a:rPr lang="en-GB" sz="2400" baseline="-25000" dirty="0" smtClean="0">
                <a:cs typeface="Arial" charset="0"/>
              </a:rPr>
              <a:t>3</a:t>
            </a:r>
            <a:r>
              <a:rPr lang="en-GB" sz="2400" dirty="0" smtClean="0">
                <a:cs typeface="Arial" charset="0"/>
              </a:rPr>
              <a:t> </a:t>
            </a:r>
            <a:r>
              <a:rPr lang="en-GB" sz="2400" dirty="0">
                <a:cs typeface="Arial" charset="0"/>
              </a:rPr>
              <a:t>= η(t(E)-o(E))x</a:t>
            </a:r>
            <a:r>
              <a:rPr lang="en-GB" sz="2400" baseline="-25000" dirty="0">
                <a:cs typeface="Arial" charset="0"/>
              </a:rPr>
              <a:t>3</a:t>
            </a:r>
            <a:endParaRPr lang="en-GB" sz="2400" baseline="-25000" dirty="0"/>
          </a:p>
          <a:p>
            <a:pPr lvl="1">
              <a:buFontTx/>
              <a:buNone/>
            </a:pPr>
            <a:r>
              <a:rPr lang="en-GB" dirty="0"/>
              <a:t>   = 0.1 </a:t>
            </a:r>
            <a:r>
              <a:rPr lang="en-GB" dirty="0" smtClean="0"/>
              <a:t>x </a:t>
            </a:r>
            <a:r>
              <a:rPr lang="en-GB" dirty="0"/>
              <a:t>(1 - (-1</a:t>
            </a:r>
            <a:r>
              <a:rPr lang="en-GB" dirty="0" smtClean="0"/>
              <a:t>))x </a:t>
            </a:r>
            <a:r>
              <a:rPr lang="en-GB" dirty="0"/>
              <a:t>(1) = 0.1 </a:t>
            </a:r>
            <a:r>
              <a:rPr lang="en-GB" dirty="0" smtClean="0"/>
              <a:t>x </a:t>
            </a:r>
            <a:r>
              <a:rPr lang="en-GB" dirty="0"/>
              <a:t>(2) = 0.2</a:t>
            </a:r>
          </a:p>
          <a:p>
            <a:r>
              <a:rPr lang="en-GB" sz="2400" dirty="0" smtClean="0">
                <a:cs typeface="Arial" charset="0"/>
              </a:rPr>
              <a:t>Δw</a:t>
            </a:r>
            <a:r>
              <a:rPr lang="en-GB" sz="2400" baseline="-25000" dirty="0" smtClean="0">
                <a:cs typeface="Arial" charset="0"/>
              </a:rPr>
              <a:t>4</a:t>
            </a:r>
            <a:r>
              <a:rPr lang="en-GB" sz="2400" dirty="0" smtClean="0">
                <a:cs typeface="Arial" charset="0"/>
              </a:rPr>
              <a:t> </a:t>
            </a:r>
            <a:r>
              <a:rPr lang="en-GB" sz="2400" dirty="0">
                <a:cs typeface="Arial" charset="0"/>
              </a:rPr>
              <a:t>= η(t(E)-o(E))x</a:t>
            </a:r>
            <a:r>
              <a:rPr lang="en-GB" sz="2400" baseline="-25000" dirty="0">
                <a:cs typeface="Arial" charset="0"/>
              </a:rPr>
              <a:t>4</a:t>
            </a:r>
            <a:endParaRPr lang="en-GB" dirty="0"/>
          </a:p>
          <a:p>
            <a:pPr lvl="1">
              <a:buFontTx/>
              <a:buNone/>
            </a:pPr>
            <a:r>
              <a:rPr lang="en-GB" dirty="0"/>
              <a:t>   = 0.1 </a:t>
            </a:r>
            <a:r>
              <a:rPr lang="en-GB" dirty="0" smtClean="0"/>
              <a:t>x [(</a:t>
            </a:r>
            <a:r>
              <a:rPr lang="en-GB" dirty="0"/>
              <a:t>1 - (-1</a:t>
            </a:r>
            <a:r>
              <a:rPr lang="en-GB" dirty="0" smtClean="0"/>
              <a:t>)]x </a:t>
            </a:r>
            <a:r>
              <a:rPr lang="en-GB" dirty="0"/>
              <a:t>(-1) = </a:t>
            </a:r>
            <a:r>
              <a:rPr lang="en-GB" dirty="0" smtClean="0"/>
              <a:t>0.1x </a:t>
            </a:r>
            <a:r>
              <a:rPr lang="en-GB" dirty="0"/>
              <a:t>(-2) = -0.2</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GB"/>
              <a:t>Calculating the New Weights</a:t>
            </a:r>
          </a:p>
        </p:txBody>
      </p:sp>
      <p:sp>
        <p:nvSpPr>
          <p:cNvPr id="222211" name="Rectangle 3"/>
          <p:cNvSpPr>
            <a:spLocks noGrp="1" noChangeArrowheads="1"/>
          </p:cNvSpPr>
          <p:nvPr>
            <p:ph type="body" idx="1"/>
          </p:nvPr>
        </p:nvSpPr>
        <p:spPr>
          <a:xfrm>
            <a:off x="914400" y="1219200"/>
            <a:ext cx="8001000" cy="4495800"/>
          </a:xfrm>
        </p:spPr>
        <p:txBody>
          <a:bodyPr>
            <a:normAutofit lnSpcReduction="10000"/>
          </a:bodyPr>
          <a:lstStyle/>
          <a:p>
            <a:pPr>
              <a:lnSpc>
                <a:spcPct val="90000"/>
              </a:lnSpc>
            </a:pPr>
            <a:r>
              <a:rPr lang="en-GB" dirty="0"/>
              <a:t>w’</a:t>
            </a:r>
            <a:r>
              <a:rPr lang="en-GB" baseline="-25000" dirty="0"/>
              <a:t>0</a:t>
            </a:r>
            <a:r>
              <a:rPr lang="en-GB" dirty="0"/>
              <a:t> = -0.5 + </a:t>
            </a:r>
            <a:r>
              <a:rPr lang="en-GB" sz="2400" dirty="0" smtClean="0">
                <a:cs typeface="Arial" charset="0"/>
              </a:rPr>
              <a:t>Δw</a:t>
            </a:r>
            <a:r>
              <a:rPr lang="en-GB" sz="2400" baseline="-25000" dirty="0" smtClean="0">
                <a:cs typeface="Arial" charset="0"/>
              </a:rPr>
              <a:t>0</a:t>
            </a:r>
            <a:r>
              <a:rPr lang="en-GB" dirty="0" smtClean="0"/>
              <a:t> </a:t>
            </a:r>
            <a:r>
              <a:rPr lang="en-GB" dirty="0"/>
              <a:t>= -0.5 + 0.2 = -0.3</a:t>
            </a:r>
          </a:p>
          <a:p>
            <a:pPr>
              <a:lnSpc>
                <a:spcPct val="90000"/>
              </a:lnSpc>
            </a:pPr>
            <a:endParaRPr lang="en-GB" dirty="0"/>
          </a:p>
          <a:p>
            <a:pPr>
              <a:lnSpc>
                <a:spcPct val="90000"/>
              </a:lnSpc>
            </a:pPr>
            <a:r>
              <a:rPr lang="en-GB" dirty="0"/>
              <a:t>w’</a:t>
            </a:r>
            <a:r>
              <a:rPr lang="en-GB" baseline="-25000" dirty="0"/>
              <a:t>1</a:t>
            </a:r>
            <a:r>
              <a:rPr lang="en-GB" dirty="0"/>
              <a:t> = 0.7 + </a:t>
            </a:r>
            <a:r>
              <a:rPr lang="en-GB" sz="2400" dirty="0" smtClean="0">
                <a:cs typeface="Arial" charset="0"/>
              </a:rPr>
              <a:t>Δw</a:t>
            </a:r>
            <a:r>
              <a:rPr lang="en-GB" sz="2400" baseline="-25000" dirty="0" smtClean="0">
                <a:cs typeface="Arial" charset="0"/>
              </a:rPr>
              <a:t>1</a:t>
            </a:r>
            <a:r>
              <a:rPr lang="en-GB" dirty="0" smtClean="0"/>
              <a:t> </a:t>
            </a:r>
            <a:r>
              <a:rPr lang="en-GB" dirty="0"/>
              <a:t>= 0.7 + -0.2 = 0.5</a:t>
            </a:r>
          </a:p>
          <a:p>
            <a:pPr>
              <a:lnSpc>
                <a:spcPct val="90000"/>
              </a:lnSpc>
            </a:pPr>
            <a:endParaRPr lang="en-GB" dirty="0"/>
          </a:p>
          <a:p>
            <a:pPr>
              <a:lnSpc>
                <a:spcPct val="90000"/>
              </a:lnSpc>
            </a:pPr>
            <a:r>
              <a:rPr lang="en-GB" dirty="0"/>
              <a:t>w’</a:t>
            </a:r>
            <a:r>
              <a:rPr lang="en-GB" baseline="-25000" dirty="0"/>
              <a:t>2</a:t>
            </a:r>
            <a:r>
              <a:rPr lang="en-GB" dirty="0"/>
              <a:t> = -0.2 + </a:t>
            </a:r>
            <a:r>
              <a:rPr lang="en-GB" sz="2400" dirty="0" smtClean="0">
                <a:cs typeface="Arial" charset="0"/>
              </a:rPr>
              <a:t>Δw</a:t>
            </a:r>
            <a:r>
              <a:rPr lang="en-GB" sz="2400" baseline="-25000" dirty="0" smtClean="0">
                <a:cs typeface="Arial" charset="0"/>
              </a:rPr>
              <a:t>2</a:t>
            </a:r>
            <a:r>
              <a:rPr lang="en-GB" dirty="0" smtClean="0"/>
              <a:t> </a:t>
            </a:r>
            <a:r>
              <a:rPr lang="en-GB" dirty="0"/>
              <a:t>= -0.2 + 0.2 = 0</a:t>
            </a:r>
          </a:p>
          <a:p>
            <a:pPr>
              <a:lnSpc>
                <a:spcPct val="90000"/>
              </a:lnSpc>
            </a:pPr>
            <a:endParaRPr lang="en-GB" dirty="0"/>
          </a:p>
          <a:p>
            <a:pPr>
              <a:lnSpc>
                <a:spcPct val="90000"/>
              </a:lnSpc>
            </a:pPr>
            <a:r>
              <a:rPr lang="en-GB" dirty="0"/>
              <a:t>w’</a:t>
            </a:r>
            <a:r>
              <a:rPr lang="en-GB" baseline="-25000" dirty="0"/>
              <a:t>3</a:t>
            </a:r>
            <a:r>
              <a:rPr lang="en-GB" dirty="0"/>
              <a:t>= 0.1 + </a:t>
            </a:r>
            <a:r>
              <a:rPr lang="en-GB" sz="2400" dirty="0" smtClean="0">
                <a:cs typeface="Arial" charset="0"/>
              </a:rPr>
              <a:t>Δw</a:t>
            </a:r>
            <a:r>
              <a:rPr lang="en-GB" sz="2400" baseline="-25000" dirty="0" smtClean="0">
                <a:cs typeface="Arial" charset="0"/>
              </a:rPr>
              <a:t>3</a:t>
            </a:r>
            <a:r>
              <a:rPr lang="en-GB" dirty="0" smtClean="0"/>
              <a:t> </a:t>
            </a:r>
            <a:r>
              <a:rPr lang="en-GB" dirty="0"/>
              <a:t>= 0.1 + 0.2 = 0.3</a:t>
            </a:r>
          </a:p>
          <a:p>
            <a:pPr>
              <a:lnSpc>
                <a:spcPct val="90000"/>
              </a:lnSpc>
            </a:pPr>
            <a:endParaRPr lang="en-GB" dirty="0"/>
          </a:p>
          <a:p>
            <a:pPr>
              <a:lnSpc>
                <a:spcPct val="90000"/>
              </a:lnSpc>
            </a:pPr>
            <a:r>
              <a:rPr lang="en-GB" dirty="0"/>
              <a:t>w’</a:t>
            </a:r>
            <a:r>
              <a:rPr lang="en-GB" baseline="-25000" dirty="0"/>
              <a:t>4</a:t>
            </a:r>
            <a:r>
              <a:rPr lang="en-GB" dirty="0"/>
              <a:t> = 0.9 + </a:t>
            </a:r>
            <a:r>
              <a:rPr lang="en-GB" sz="2400" dirty="0" smtClean="0">
                <a:cs typeface="Arial" charset="0"/>
              </a:rPr>
              <a:t>Δw</a:t>
            </a:r>
            <a:r>
              <a:rPr lang="en-GB" sz="2400" baseline="-25000" dirty="0" smtClean="0">
                <a:cs typeface="Arial" charset="0"/>
              </a:rPr>
              <a:t>4</a:t>
            </a:r>
            <a:r>
              <a:rPr lang="en-GB" dirty="0" smtClean="0"/>
              <a:t> </a:t>
            </a:r>
            <a:r>
              <a:rPr lang="en-GB" dirty="0"/>
              <a:t>= 0.9 - 0.2 = 0.7</a:t>
            </a:r>
          </a:p>
          <a:p>
            <a:pPr>
              <a:lnSpc>
                <a:spcPct val="90000"/>
              </a:lnSpc>
            </a:pP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H:\teaching\ai\lecture13\experc2.gif"/>
          <p:cNvPicPr>
            <a:picLocks noChangeAspect="1" noChangeArrowheads="1"/>
          </p:cNvPicPr>
          <p:nvPr/>
        </p:nvPicPr>
        <p:blipFill>
          <a:blip r:embed="rId2" cstate="print">
            <a:lum bright="-15000"/>
          </a:blip>
          <a:srcRect/>
          <a:stretch>
            <a:fillRect/>
          </a:stretch>
        </p:blipFill>
        <p:spPr bwMode="auto">
          <a:xfrm>
            <a:off x="990600" y="-36351"/>
            <a:ext cx="7924800" cy="3998752"/>
          </a:xfrm>
          <a:prstGeom prst="rect">
            <a:avLst/>
          </a:prstGeom>
          <a:noFill/>
        </p:spPr>
      </p:pic>
      <p:sp>
        <p:nvSpPr>
          <p:cNvPr id="5" name="Rectangle 3"/>
          <p:cNvSpPr txBox="1">
            <a:spLocks noChangeArrowheads="1"/>
          </p:cNvSpPr>
          <p:nvPr/>
        </p:nvSpPr>
        <p:spPr>
          <a:xfrm>
            <a:off x="0" y="3962400"/>
            <a:ext cx="8915400" cy="1752600"/>
          </a:xfrm>
          <a:prstGeom prst="rect">
            <a:avLst/>
          </a:prstGeom>
        </p:spPr>
        <p:txBody>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Calculate for the example, E, again:</a:t>
            </a:r>
          </a:p>
          <a:p>
            <a:pPr marL="742950" marR="0" lvl="1" indent="-285750" algn="l" defTabSz="914400" rtl="0" eaLnBrk="1" fontAlgn="auto" latinLnBrk="0" hangingPunct="1">
              <a:lnSpc>
                <a:spcPct val="90000"/>
              </a:lnSpc>
              <a:spcBef>
                <a:spcPct val="20000"/>
              </a:spcBef>
              <a:spcAft>
                <a:spcPts val="0"/>
              </a:spcAft>
              <a:buClrTx/>
              <a:buSzTx/>
              <a:tabLst/>
              <a:defRPr/>
            </a:pPr>
            <a:r>
              <a:rPr kumimoji="0" lang="en-GB" sz="2800" b="0" i="0" u="none" strike="noStrike" kern="1200" cap="none" spc="0" normalizeH="0" baseline="0" noProof="0" dirty="0" smtClean="0">
                <a:ln>
                  <a:noFill/>
                </a:ln>
                <a:solidFill>
                  <a:schemeClr val="tx1"/>
                </a:solidFill>
                <a:effectLst/>
                <a:uLnTx/>
                <a:uFillTx/>
                <a:latin typeface="+mn-lt"/>
                <a:ea typeface="+mn-ea"/>
                <a:cs typeface="+mn-cs"/>
              </a:rPr>
              <a:t>S = (-0.3 x 1) + ((0.5x(-1)) + (0x1) + (0.3 x1) + ((0.7x(-1)) = -1.2</a:t>
            </a:r>
            <a:endParaRPr kumimoji="0" lang="en-GB" sz="1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Still gets the wrong categorisation</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GB" sz="2800" b="0" i="0" u="none" strike="noStrike" kern="1200" cap="none" spc="0" normalizeH="0" baseline="0" noProof="0" dirty="0" smtClean="0">
                <a:ln>
                  <a:noFill/>
                </a:ln>
                <a:solidFill>
                  <a:srgbClr val="FF0000"/>
                </a:solidFill>
                <a:effectLst/>
                <a:uLnTx/>
                <a:uFillTx/>
                <a:latin typeface="+mn-lt"/>
                <a:ea typeface="+mn-ea"/>
                <a:cs typeface="+mn-cs"/>
              </a:rPr>
              <a:t>But the value is closer to zero (from -2.2 to -1.2)</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GB" sz="2800" b="0" i="0" u="none" strike="noStrike" kern="1200" cap="none" spc="0" normalizeH="0" baseline="0" noProof="0" dirty="0" smtClean="0">
                <a:ln>
                  <a:noFill/>
                </a:ln>
                <a:solidFill>
                  <a:srgbClr val="FF0000"/>
                </a:solidFill>
                <a:effectLst/>
                <a:uLnTx/>
                <a:uFillTx/>
                <a:latin typeface="+mn-lt"/>
                <a:ea typeface="+mn-ea"/>
                <a:cs typeface="+mn-cs"/>
              </a:rPr>
              <a:t>In a few epochs time, this example will be correctly </a:t>
            </a:r>
            <a:r>
              <a:rPr kumimoji="0" lang="en-GB" sz="2800" b="0" i="0" u="none" strike="noStrike" kern="1200" cap="none" spc="0" normalizeH="0" baseline="0" noProof="0" dirty="0" smtClean="0">
                <a:ln>
                  <a:noFill/>
                </a:ln>
                <a:solidFill>
                  <a:schemeClr val="tx1"/>
                </a:solidFill>
                <a:effectLst/>
                <a:uLnTx/>
                <a:uFillTx/>
                <a:latin typeface="+mn-lt"/>
                <a:ea typeface="+mn-ea"/>
                <a:cs typeface="+mn-cs"/>
              </a:rPr>
              <a:t>categorised</a:t>
            </a:r>
            <a:endParaRPr kumimoji="0" lang="en-GB"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cstate="print"/>
          <a:srcRect/>
          <a:stretch>
            <a:fillRect/>
          </a:stretch>
        </p:blipFill>
        <p:spPr bwMode="auto">
          <a:xfrm>
            <a:off x="0" y="0"/>
            <a:ext cx="5029200" cy="5638800"/>
          </a:xfrm>
          <a:prstGeom prst="rect">
            <a:avLst/>
          </a:prstGeom>
          <a:noFill/>
          <a:ln w="9525">
            <a:noFill/>
            <a:miter lim="800000"/>
            <a:headEnd/>
            <a:tailEnd/>
          </a:ln>
        </p:spPr>
      </p:pic>
      <p:sp>
        <p:nvSpPr>
          <p:cNvPr id="66563" name="Text Box 5"/>
          <p:cNvSpPr txBox="1">
            <a:spLocks noChangeArrowheads="1"/>
          </p:cNvSpPr>
          <p:nvPr/>
        </p:nvSpPr>
        <p:spPr bwMode="auto">
          <a:xfrm>
            <a:off x="0" y="5791200"/>
            <a:ext cx="9144000" cy="830263"/>
          </a:xfrm>
          <a:prstGeom prst="rect">
            <a:avLst/>
          </a:prstGeom>
          <a:noFill/>
          <a:ln w="9525">
            <a:noFill/>
            <a:miter lim="800000"/>
            <a:headEnd/>
            <a:tailEnd/>
          </a:ln>
        </p:spPr>
        <p:txBody>
          <a:bodyPr>
            <a:spAutoFit/>
          </a:bodyPr>
          <a:lstStyle/>
          <a:p>
            <a:pPr eaLnBrk="0" hangingPunct="0">
              <a:spcBef>
                <a:spcPct val="50000"/>
              </a:spcBef>
            </a:pPr>
            <a:r>
              <a:rPr lang="en-US" sz="2400" b="1">
                <a:solidFill>
                  <a:srgbClr val="FF0066"/>
                </a:solidFill>
              </a:rPr>
              <a:t>Synaptic gap : Gap between axon terminals and dendrite of other cell ( 50-200 Angstrom)</a:t>
            </a:r>
          </a:p>
        </p:txBody>
      </p:sp>
      <p:sp>
        <p:nvSpPr>
          <p:cNvPr id="4" name="Rectangle 3"/>
          <p:cNvSpPr>
            <a:spLocks noChangeArrowheads="1"/>
          </p:cNvSpPr>
          <p:nvPr/>
        </p:nvSpPr>
        <p:spPr bwMode="auto">
          <a:xfrm>
            <a:off x="4953000" y="0"/>
            <a:ext cx="4191000" cy="5262979"/>
          </a:xfrm>
          <a:prstGeom prst="rect">
            <a:avLst/>
          </a:prstGeom>
          <a:noFill/>
          <a:ln w="9525">
            <a:noFill/>
            <a:miter lim="800000"/>
            <a:headEnd/>
            <a:tailEnd/>
          </a:ln>
        </p:spPr>
        <p:txBody>
          <a:bodyPr wrap="square">
            <a:spAutoFit/>
          </a:bodyPr>
          <a:lstStyle/>
          <a:p>
            <a:pPr eaLnBrk="0" hangingPunct="0"/>
            <a:r>
              <a:rPr lang="en-US" sz="2000" dirty="0"/>
              <a:t> </a:t>
            </a:r>
            <a:r>
              <a:rPr lang="en-US" sz="2400" b="1" dirty="0"/>
              <a:t>Every neuron is made up of </a:t>
            </a:r>
            <a:r>
              <a:rPr lang="en-US" sz="2400" b="1" dirty="0">
                <a:solidFill>
                  <a:srgbClr val="FF0066"/>
                </a:solidFill>
              </a:rPr>
              <a:t>SOMA or the CELL BODY</a:t>
            </a:r>
            <a:r>
              <a:rPr lang="en-US" sz="2400" b="1" dirty="0"/>
              <a:t> where the decisions are made based on the information carried into the cell via </a:t>
            </a:r>
            <a:r>
              <a:rPr lang="en-US" sz="2400" b="1" dirty="0">
                <a:solidFill>
                  <a:srgbClr val="FF0066"/>
                </a:solidFill>
              </a:rPr>
              <a:t>DENDRITES. </a:t>
            </a:r>
          </a:p>
          <a:p>
            <a:pPr eaLnBrk="0" hangingPunct="0"/>
            <a:endParaRPr lang="en-US" sz="2400" b="1" dirty="0">
              <a:solidFill>
                <a:srgbClr val="FF0066"/>
              </a:solidFill>
            </a:endParaRPr>
          </a:p>
          <a:p>
            <a:pPr eaLnBrk="0" hangingPunct="0"/>
            <a:r>
              <a:rPr lang="en-US" sz="2400" b="1" dirty="0"/>
              <a:t>The output from the soma is carried to other neurons or any other type of cells for excitation or inhibition, by the </a:t>
            </a:r>
            <a:r>
              <a:rPr lang="en-US" sz="2400" b="1" dirty="0">
                <a:solidFill>
                  <a:srgbClr val="FF0066"/>
                </a:solidFill>
              </a:rPr>
              <a:t>AXON. </a:t>
            </a:r>
          </a:p>
          <a:p>
            <a:pPr eaLnBrk="0" hangingPunct="0"/>
            <a:endParaRPr lang="en-US" sz="2400" b="1" dirty="0">
              <a:solidFill>
                <a:srgbClr val="FF0066"/>
              </a:solidFill>
            </a:endParaRPr>
          </a:p>
          <a:p>
            <a:pPr eaLnBrk="0" hangingPunct="0"/>
            <a:r>
              <a:rPr lang="en-US" sz="2400" b="1" dirty="0"/>
              <a:t>The axon is coupled to other dendrites by the SYNAPSES.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ppt_x"/>
                                          </p:val>
                                        </p:tav>
                                        <p:tav tm="100000">
                                          <p:val>
                                            <p:strVal val="#ppt_x"/>
                                          </p:val>
                                        </p:tav>
                                      </p:tavLst>
                                    </p:anim>
                                    <p:anim calcmode="lin" valueType="num">
                                      <p:cBhvr additive="base">
                                        <p:cTn id="8" dur="500" fill="hold"/>
                                        <p:tgtEl>
                                          <p:spTgt spid="665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563"/>
                                        </p:tgtEl>
                                        <p:attrNameLst>
                                          <p:attrName>style.visibility</p:attrName>
                                        </p:attrNameLst>
                                      </p:cBhvr>
                                      <p:to>
                                        <p:strVal val="visible"/>
                                      </p:to>
                                    </p:set>
                                    <p:anim calcmode="lin" valueType="num">
                                      <p:cBhvr additive="base">
                                        <p:cTn id="19" dur="500" fill="hold"/>
                                        <p:tgtEl>
                                          <p:spTgt spid="66563"/>
                                        </p:tgtEl>
                                        <p:attrNameLst>
                                          <p:attrName>ppt_x</p:attrName>
                                        </p:attrNameLst>
                                      </p:cBhvr>
                                      <p:tavLst>
                                        <p:tav tm="0">
                                          <p:val>
                                            <p:strVal val="#ppt_x"/>
                                          </p:val>
                                        </p:tav>
                                        <p:tav tm="100000">
                                          <p:val>
                                            <p:strVal val="#ppt_x"/>
                                          </p:val>
                                        </p:tav>
                                      </p:tavLst>
                                    </p:anim>
                                    <p:anim calcmode="lin" valueType="num">
                                      <p:cBhvr additive="base">
                                        <p:cTn id="20" dur="500" fill="hold"/>
                                        <p:tgtEl>
                                          <p:spTgt spid="66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2" name="Picture 2"/>
          <p:cNvPicPr>
            <a:picLocks noChangeAspect="1" noChangeArrowheads="1"/>
          </p:cNvPicPr>
          <p:nvPr/>
        </p:nvPicPr>
        <p:blipFill>
          <a:blip r:embed="rId2" cstate="print"/>
          <a:srcRect/>
          <a:stretch>
            <a:fillRect/>
          </a:stretch>
        </p:blipFill>
        <p:spPr bwMode="auto">
          <a:xfrm>
            <a:off x="304800" y="0"/>
            <a:ext cx="6491288" cy="3133725"/>
          </a:xfrm>
          <a:prstGeom prst="rect">
            <a:avLst/>
          </a:prstGeom>
          <a:noFill/>
          <a:ln w="9525">
            <a:noFill/>
            <a:miter lim="800000"/>
            <a:headEnd/>
            <a:tailEnd/>
          </a:ln>
        </p:spPr>
      </p:pic>
      <p:pic>
        <p:nvPicPr>
          <p:cNvPr id="332803" name="Picture 3"/>
          <p:cNvPicPr>
            <a:picLocks noChangeAspect="1" noChangeArrowheads="1"/>
          </p:cNvPicPr>
          <p:nvPr/>
        </p:nvPicPr>
        <p:blipFill>
          <a:blip r:embed="rId3" cstate="print">
            <a:lum bright="-25000"/>
          </a:blip>
          <a:srcRect/>
          <a:stretch>
            <a:fillRect/>
          </a:stretch>
        </p:blipFill>
        <p:spPr bwMode="auto">
          <a:xfrm>
            <a:off x="0" y="2819400"/>
            <a:ext cx="4191000" cy="2914650"/>
          </a:xfrm>
          <a:prstGeom prst="rect">
            <a:avLst/>
          </a:prstGeom>
          <a:noFill/>
          <a:ln w="9525">
            <a:noFill/>
            <a:miter lim="800000"/>
            <a:headEnd/>
            <a:tailEnd/>
          </a:ln>
        </p:spPr>
      </p:pic>
      <p:pic>
        <p:nvPicPr>
          <p:cNvPr id="332804" name="Picture 4"/>
          <p:cNvPicPr>
            <a:picLocks noChangeAspect="1" noChangeArrowheads="1"/>
          </p:cNvPicPr>
          <p:nvPr/>
        </p:nvPicPr>
        <p:blipFill>
          <a:blip r:embed="rId4" cstate="print">
            <a:lum bright="-37000"/>
          </a:blip>
          <a:srcRect/>
          <a:stretch>
            <a:fillRect/>
          </a:stretch>
        </p:blipFill>
        <p:spPr bwMode="auto">
          <a:xfrm>
            <a:off x="3746619" y="4133850"/>
            <a:ext cx="5397381" cy="2724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2802"/>
                                        </p:tgtEl>
                                        <p:attrNameLst>
                                          <p:attrName>style.visibility</p:attrName>
                                        </p:attrNameLst>
                                      </p:cBhvr>
                                      <p:to>
                                        <p:strVal val="visible"/>
                                      </p:to>
                                    </p:set>
                                    <p:anim calcmode="lin" valueType="num">
                                      <p:cBhvr additive="base">
                                        <p:cTn id="7" dur="500" fill="hold"/>
                                        <p:tgtEl>
                                          <p:spTgt spid="332802"/>
                                        </p:tgtEl>
                                        <p:attrNameLst>
                                          <p:attrName>ppt_x</p:attrName>
                                        </p:attrNameLst>
                                      </p:cBhvr>
                                      <p:tavLst>
                                        <p:tav tm="0">
                                          <p:val>
                                            <p:strVal val="#ppt_x"/>
                                          </p:val>
                                        </p:tav>
                                        <p:tav tm="100000">
                                          <p:val>
                                            <p:strVal val="#ppt_x"/>
                                          </p:val>
                                        </p:tav>
                                      </p:tavLst>
                                    </p:anim>
                                    <p:anim calcmode="lin" valueType="num">
                                      <p:cBhvr additive="base">
                                        <p:cTn id="8" dur="500" fill="hold"/>
                                        <p:tgtEl>
                                          <p:spTgt spid="332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2803"/>
                                        </p:tgtEl>
                                        <p:attrNameLst>
                                          <p:attrName>style.visibility</p:attrName>
                                        </p:attrNameLst>
                                      </p:cBhvr>
                                      <p:to>
                                        <p:strVal val="visible"/>
                                      </p:to>
                                    </p:set>
                                    <p:anim calcmode="lin" valueType="num">
                                      <p:cBhvr additive="base">
                                        <p:cTn id="13" dur="500" fill="hold"/>
                                        <p:tgtEl>
                                          <p:spTgt spid="332803"/>
                                        </p:tgtEl>
                                        <p:attrNameLst>
                                          <p:attrName>ppt_x</p:attrName>
                                        </p:attrNameLst>
                                      </p:cBhvr>
                                      <p:tavLst>
                                        <p:tav tm="0">
                                          <p:val>
                                            <p:strVal val="#ppt_x"/>
                                          </p:val>
                                        </p:tav>
                                        <p:tav tm="100000">
                                          <p:val>
                                            <p:strVal val="#ppt_x"/>
                                          </p:val>
                                        </p:tav>
                                      </p:tavLst>
                                    </p:anim>
                                    <p:anim calcmode="lin" valueType="num">
                                      <p:cBhvr additive="base">
                                        <p:cTn id="14" dur="500" fill="hold"/>
                                        <p:tgtEl>
                                          <p:spTgt spid="3328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2804"/>
                                        </p:tgtEl>
                                        <p:attrNameLst>
                                          <p:attrName>style.visibility</p:attrName>
                                        </p:attrNameLst>
                                      </p:cBhvr>
                                      <p:to>
                                        <p:strVal val="visible"/>
                                      </p:to>
                                    </p:set>
                                    <p:anim calcmode="lin" valueType="num">
                                      <p:cBhvr additive="base">
                                        <p:cTn id="19" dur="500" fill="hold"/>
                                        <p:tgtEl>
                                          <p:spTgt spid="332804"/>
                                        </p:tgtEl>
                                        <p:attrNameLst>
                                          <p:attrName>ppt_x</p:attrName>
                                        </p:attrNameLst>
                                      </p:cBhvr>
                                      <p:tavLst>
                                        <p:tav tm="0">
                                          <p:val>
                                            <p:strVal val="#ppt_x"/>
                                          </p:val>
                                        </p:tav>
                                        <p:tav tm="100000">
                                          <p:val>
                                            <p:strVal val="#ppt_x"/>
                                          </p:val>
                                        </p:tav>
                                      </p:tavLst>
                                    </p:anim>
                                    <p:anim calcmode="lin" valueType="num">
                                      <p:cBhvr additive="base">
                                        <p:cTn id="20" dur="500" fill="hold"/>
                                        <p:tgtEl>
                                          <p:spTgt spid="3328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2802"/>
                                        </p:tgtEl>
                                        <p:attrNameLst>
                                          <p:attrName>style.visibility</p:attrName>
                                        </p:attrNameLst>
                                      </p:cBhvr>
                                      <p:to>
                                        <p:strVal val="visible"/>
                                      </p:to>
                                    </p:set>
                                    <p:anim calcmode="lin" valueType="num">
                                      <p:cBhvr additive="base">
                                        <p:cTn id="25" dur="500" fill="hold"/>
                                        <p:tgtEl>
                                          <p:spTgt spid="332802"/>
                                        </p:tgtEl>
                                        <p:attrNameLst>
                                          <p:attrName>ppt_x</p:attrName>
                                        </p:attrNameLst>
                                      </p:cBhvr>
                                      <p:tavLst>
                                        <p:tav tm="0">
                                          <p:val>
                                            <p:strVal val="#ppt_x"/>
                                          </p:val>
                                        </p:tav>
                                        <p:tav tm="100000">
                                          <p:val>
                                            <p:strVal val="#ppt_x"/>
                                          </p:val>
                                        </p:tav>
                                      </p:tavLst>
                                    </p:anim>
                                    <p:anim calcmode="lin" valueType="num">
                                      <p:cBhvr additive="base">
                                        <p:cTn id="26" dur="500" fill="hold"/>
                                        <p:tgtEl>
                                          <p:spTgt spid="33280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2803"/>
                                        </p:tgtEl>
                                        <p:attrNameLst>
                                          <p:attrName>style.visibility</p:attrName>
                                        </p:attrNameLst>
                                      </p:cBhvr>
                                      <p:to>
                                        <p:strVal val="visible"/>
                                      </p:to>
                                    </p:set>
                                    <p:anim calcmode="lin" valueType="num">
                                      <p:cBhvr additive="base">
                                        <p:cTn id="31" dur="500" fill="hold"/>
                                        <p:tgtEl>
                                          <p:spTgt spid="332803"/>
                                        </p:tgtEl>
                                        <p:attrNameLst>
                                          <p:attrName>ppt_x</p:attrName>
                                        </p:attrNameLst>
                                      </p:cBhvr>
                                      <p:tavLst>
                                        <p:tav tm="0">
                                          <p:val>
                                            <p:strVal val="#ppt_x"/>
                                          </p:val>
                                        </p:tav>
                                        <p:tav tm="100000">
                                          <p:val>
                                            <p:strVal val="#ppt_x"/>
                                          </p:val>
                                        </p:tav>
                                      </p:tavLst>
                                    </p:anim>
                                    <p:anim calcmode="lin" valueType="num">
                                      <p:cBhvr additive="base">
                                        <p:cTn id="32" dur="500" fill="hold"/>
                                        <p:tgtEl>
                                          <p:spTgt spid="33280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2804"/>
                                        </p:tgtEl>
                                        <p:attrNameLst>
                                          <p:attrName>style.visibility</p:attrName>
                                        </p:attrNameLst>
                                      </p:cBhvr>
                                      <p:to>
                                        <p:strVal val="visible"/>
                                      </p:to>
                                    </p:set>
                                    <p:anim calcmode="lin" valueType="num">
                                      <p:cBhvr additive="base">
                                        <p:cTn id="37" dur="500" fill="hold"/>
                                        <p:tgtEl>
                                          <p:spTgt spid="332804"/>
                                        </p:tgtEl>
                                        <p:attrNameLst>
                                          <p:attrName>ppt_x</p:attrName>
                                        </p:attrNameLst>
                                      </p:cBhvr>
                                      <p:tavLst>
                                        <p:tav tm="0">
                                          <p:val>
                                            <p:strVal val="#ppt_x"/>
                                          </p:val>
                                        </p:tav>
                                        <p:tav tm="100000">
                                          <p:val>
                                            <p:strVal val="#ppt_x"/>
                                          </p:val>
                                        </p:tav>
                                      </p:tavLst>
                                    </p:anim>
                                    <p:anim calcmode="lin" valueType="num">
                                      <p:cBhvr additive="base">
                                        <p:cTn id="38" dur="500" fill="hold"/>
                                        <p:tgtEl>
                                          <p:spTgt spid="332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86200"/>
            <a:ext cx="914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 perceptron for the AND function is defined </a:t>
            </a:r>
          </a:p>
          <a:p>
            <a:pPr marL="285750" indent="-285750"/>
            <a:r>
              <a:rPr lang="en-US" sz="2400" dirty="0" smtClean="0"/>
              <a:t>    as follows : </a:t>
            </a:r>
          </a:p>
          <a:p>
            <a:pPr marL="285750" indent="-285750">
              <a:buFont typeface="Arial" panose="020B0604020202020204" pitchFamily="34" charset="0"/>
              <a:buChar char="•"/>
            </a:pPr>
            <a:r>
              <a:rPr lang="en-US" sz="2400" dirty="0" smtClean="0"/>
              <a:t>Binary inputs ( 0/1), </a:t>
            </a:r>
          </a:p>
          <a:p>
            <a:pPr marL="285750" indent="-285750">
              <a:buFont typeface="Arial" panose="020B0604020202020204" pitchFamily="34" charset="0"/>
              <a:buChar char="•"/>
            </a:pPr>
            <a:r>
              <a:rPr lang="en-US" sz="2400" dirty="0" smtClean="0"/>
              <a:t>Bipolar targets ( </a:t>
            </a:r>
            <a:r>
              <a:rPr lang="en-US" sz="2400" dirty="0" smtClean="0">
                <a:sym typeface="Symbol"/>
              </a:rPr>
              <a:t>1) </a:t>
            </a:r>
          </a:p>
          <a:p>
            <a:pPr marL="285750" indent="-285750">
              <a:buFont typeface="Arial" panose="020B0604020202020204" pitchFamily="34" charset="0"/>
              <a:buChar char="•"/>
            </a:pPr>
            <a:r>
              <a:rPr lang="en-US" sz="2400" dirty="0" smtClean="0"/>
              <a:t>Initial weights and bias equal to 0, </a:t>
            </a:r>
          </a:p>
          <a:p>
            <a:pPr marL="285750" indent="-285750">
              <a:buFont typeface="Arial" panose="020B0604020202020204" pitchFamily="34" charset="0"/>
              <a:buChar char="•"/>
            </a:pPr>
            <a:r>
              <a:rPr lang="en-US" sz="2400" dirty="0" smtClean="0"/>
              <a:t>threshold = 0.2=</a:t>
            </a:r>
            <a:r>
              <a:rPr lang="en-US" sz="2400" dirty="0" smtClean="0">
                <a:sym typeface="Symbol"/>
              </a:rPr>
              <a:t></a:t>
            </a:r>
            <a:endParaRPr lang="en-US" sz="2400" dirty="0"/>
          </a:p>
        </p:txBody>
      </p:sp>
      <p:graphicFrame>
        <p:nvGraphicFramePr>
          <p:cNvPr id="9" name="Table 8"/>
          <p:cNvGraphicFramePr>
            <a:graphicFrameLocks noGrp="1"/>
          </p:cNvGraphicFramePr>
          <p:nvPr/>
        </p:nvGraphicFramePr>
        <p:xfrm>
          <a:off x="1066800" y="0"/>
          <a:ext cx="4343400" cy="2656680"/>
        </p:xfrm>
        <a:graphic>
          <a:graphicData uri="http://schemas.openxmlformats.org/drawingml/2006/table">
            <a:tbl>
              <a:tblPr firstRow="1" bandRow="1">
                <a:tableStyleId>{5C22544A-7EE6-4342-B048-85BDC9FD1C3A}</a:tableStyleId>
              </a:tblPr>
              <a:tblGrid>
                <a:gridCol w="1447800"/>
                <a:gridCol w="1447800"/>
                <a:gridCol w="1447800"/>
              </a:tblGrid>
              <a:tr h="452160">
                <a:tc>
                  <a:txBody>
                    <a:bodyPr/>
                    <a:lstStyle/>
                    <a:p>
                      <a:r>
                        <a:rPr lang="en-US" sz="2800" b="1" dirty="0" smtClean="0"/>
                        <a:t>x</a:t>
                      </a:r>
                      <a:r>
                        <a:rPr lang="en-US" sz="2800" b="1" baseline="-25000" dirty="0" smtClean="0"/>
                        <a:t>1</a:t>
                      </a:r>
                      <a:endParaRPr lang="en-US" sz="2800" b="1" dirty="0"/>
                    </a:p>
                  </a:txBody>
                  <a:tcPr/>
                </a:tc>
                <a:tc>
                  <a:txBody>
                    <a:bodyPr/>
                    <a:lstStyle/>
                    <a:p>
                      <a:r>
                        <a:rPr lang="en-US" sz="2800" b="1" dirty="0" smtClean="0"/>
                        <a:t>x</a:t>
                      </a:r>
                      <a:r>
                        <a:rPr lang="en-US" sz="2800" b="1" baseline="-25000" dirty="0" smtClean="0"/>
                        <a:t>2</a:t>
                      </a:r>
                      <a:endParaRPr lang="en-US" sz="2800" b="1" dirty="0"/>
                    </a:p>
                  </a:txBody>
                  <a:tcPr/>
                </a:tc>
                <a:tc>
                  <a:txBody>
                    <a:bodyPr/>
                    <a:lstStyle/>
                    <a:p>
                      <a:r>
                        <a:rPr lang="en-US" sz="2800" b="1" dirty="0" smtClean="0"/>
                        <a:t>y</a:t>
                      </a:r>
                      <a:endParaRPr lang="en-US" sz="2800" b="1" dirty="0"/>
                    </a:p>
                  </a:txBody>
                  <a:tcPr/>
                </a:tc>
              </a:tr>
              <a:tr h="584040">
                <a:tc>
                  <a:txBody>
                    <a:bodyPr/>
                    <a:lstStyle/>
                    <a:p>
                      <a:r>
                        <a:rPr lang="en-US" sz="2800" b="1" dirty="0" smtClean="0"/>
                        <a:t>1</a:t>
                      </a:r>
                      <a:endParaRPr lang="en-US" sz="2800" b="1" dirty="0"/>
                    </a:p>
                  </a:txBody>
                  <a:tcPr/>
                </a:tc>
                <a:tc>
                  <a:txBody>
                    <a:bodyPr/>
                    <a:lstStyle/>
                    <a:p>
                      <a:r>
                        <a:rPr lang="en-US" sz="2800" b="1" dirty="0" smtClean="0"/>
                        <a:t>1</a:t>
                      </a:r>
                      <a:endParaRPr lang="en-US" sz="2800" b="1" dirty="0"/>
                    </a:p>
                  </a:txBody>
                  <a:tcPr/>
                </a:tc>
                <a:tc>
                  <a:txBody>
                    <a:bodyPr/>
                    <a:lstStyle/>
                    <a:p>
                      <a:r>
                        <a:rPr lang="en-US" sz="2800" b="1" dirty="0" smtClean="0"/>
                        <a:t>1</a:t>
                      </a:r>
                      <a:endParaRPr lang="en-US" sz="2800" b="1" dirty="0"/>
                    </a:p>
                  </a:txBody>
                  <a:tcPr/>
                </a:tc>
              </a:tr>
              <a:tr h="452160">
                <a:tc>
                  <a:txBody>
                    <a:bodyPr/>
                    <a:lstStyle/>
                    <a:p>
                      <a:r>
                        <a:rPr lang="en-US" sz="2800" b="1" dirty="0" smtClean="0"/>
                        <a:t>1</a:t>
                      </a:r>
                      <a:endParaRPr lang="en-US" sz="2800" b="1" dirty="0"/>
                    </a:p>
                  </a:txBody>
                  <a:tcPr/>
                </a:tc>
                <a:tc>
                  <a:txBody>
                    <a:bodyPr/>
                    <a:lstStyle/>
                    <a:p>
                      <a:r>
                        <a:rPr lang="en-US" sz="2800" b="1" dirty="0" smtClean="0"/>
                        <a:t>0</a:t>
                      </a:r>
                      <a:endParaRPr lang="en-US" sz="2800" b="1" dirty="0"/>
                    </a:p>
                  </a:txBody>
                  <a:tcPr/>
                </a:tc>
                <a:tc>
                  <a:txBody>
                    <a:bodyPr/>
                    <a:lstStyle/>
                    <a:p>
                      <a:r>
                        <a:rPr lang="en-US" sz="2800" b="1" dirty="0" smtClean="0"/>
                        <a:t>-1</a:t>
                      </a:r>
                      <a:endParaRPr lang="en-US" sz="2800" b="1" dirty="0"/>
                    </a:p>
                  </a:txBody>
                  <a:tcPr/>
                </a:tc>
              </a:tr>
              <a:tr h="452160">
                <a:tc>
                  <a:txBody>
                    <a:bodyPr/>
                    <a:lstStyle/>
                    <a:p>
                      <a:r>
                        <a:rPr lang="en-US" sz="2800" b="1" dirty="0" smtClean="0"/>
                        <a:t>0</a:t>
                      </a:r>
                      <a:endParaRPr lang="en-US" sz="2800" b="1" dirty="0"/>
                    </a:p>
                  </a:txBody>
                  <a:tcPr/>
                </a:tc>
                <a:tc>
                  <a:txBody>
                    <a:bodyPr/>
                    <a:lstStyle/>
                    <a:p>
                      <a:r>
                        <a:rPr lang="en-US" sz="2800" b="1" dirty="0" smtClean="0"/>
                        <a:t>1</a:t>
                      </a:r>
                      <a:endParaRPr lang="en-US" sz="2800" b="1" dirty="0"/>
                    </a:p>
                  </a:txBody>
                  <a:tcPr/>
                </a:tc>
                <a:tc>
                  <a:txBody>
                    <a:bodyPr/>
                    <a:lstStyle/>
                    <a:p>
                      <a:r>
                        <a:rPr lang="en-US" sz="2800" b="1" dirty="0" smtClean="0"/>
                        <a:t>-1</a:t>
                      </a:r>
                      <a:endParaRPr lang="en-US" sz="2800" b="1" dirty="0"/>
                    </a:p>
                  </a:txBody>
                  <a:tcPr/>
                </a:tc>
              </a:tr>
              <a:tr h="452160">
                <a:tc>
                  <a:txBody>
                    <a:bodyPr/>
                    <a:lstStyle/>
                    <a:p>
                      <a:r>
                        <a:rPr lang="en-US" sz="2800" b="1" dirty="0" smtClean="0"/>
                        <a:t>0</a:t>
                      </a:r>
                      <a:endParaRPr lang="en-US" sz="2800" b="1" dirty="0"/>
                    </a:p>
                  </a:txBody>
                  <a:tcPr/>
                </a:tc>
                <a:tc>
                  <a:txBody>
                    <a:bodyPr/>
                    <a:lstStyle/>
                    <a:p>
                      <a:r>
                        <a:rPr lang="en-US" sz="2800" b="1" dirty="0" smtClean="0"/>
                        <a:t>0</a:t>
                      </a:r>
                      <a:endParaRPr lang="en-US" sz="2800" b="1" dirty="0"/>
                    </a:p>
                  </a:txBody>
                  <a:tcPr/>
                </a:tc>
                <a:tc>
                  <a:txBody>
                    <a:bodyPr/>
                    <a:lstStyle/>
                    <a:p>
                      <a:r>
                        <a:rPr lang="en-US" sz="2800" b="1" dirty="0" smtClean="0"/>
                        <a:t>-1</a:t>
                      </a:r>
                      <a:endParaRPr lang="en-US" sz="2800" b="1" dirty="0"/>
                    </a:p>
                  </a:txBody>
                  <a:tcPr/>
                </a:tc>
              </a:tr>
            </a:tbl>
          </a:graphicData>
        </a:graphic>
      </p:graphicFrame>
      <p:pic>
        <p:nvPicPr>
          <p:cNvPr id="312324" name="Picture 4"/>
          <p:cNvPicPr>
            <a:picLocks noChangeAspect="1" noChangeArrowheads="1"/>
          </p:cNvPicPr>
          <p:nvPr/>
        </p:nvPicPr>
        <p:blipFill>
          <a:blip r:embed="rId2" cstate="print"/>
          <a:srcRect/>
          <a:stretch>
            <a:fillRect/>
          </a:stretch>
        </p:blipFill>
        <p:spPr bwMode="auto">
          <a:xfrm>
            <a:off x="6400800" y="0"/>
            <a:ext cx="2333625" cy="291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2324"/>
                                        </p:tgtEl>
                                        <p:attrNameLst>
                                          <p:attrName>style.visibility</p:attrName>
                                        </p:attrNameLst>
                                      </p:cBhvr>
                                      <p:to>
                                        <p:strVal val="visible"/>
                                      </p:to>
                                    </p:set>
                                    <p:anim calcmode="lin" valueType="num">
                                      <p:cBhvr additive="base">
                                        <p:cTn id="13" dur="500" fill="hold"/>
                                        <p:tgtEl>
                                          <p:spTgt spid="312324"/>
                                        </p:tgtEl>
                                        <p:attrNameLst>
                                          <p:attrName>ppt_x</p:attrName>
                                        </p:attrNameLst>
                                      </p:cBhvr>
                                      <p:tavLst>
                                        <p:tav tm="0">
                                          <p:val>
                                            <p:strVal val="#ppt_x"/>
                                          </p:val>
                                        </p:tav>
                                        <p:tav tm="100000">
                                          <p:val>
                                            <p:strVal val="#ppt_x"/>
                                          </p:val>
                                        </p:tav>
                                      </p:tavLst>
                                    </p:anim>
                                    <p:anim calcmode="lin" valueType="num">
                                      <p:cBhvr additive="base">
                                        <p:cTn id="14" dur="500" fill="hold"/>
                                        <p:tgtEl>
                                          <p:spTgt spid="3123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Text Box 3"/>
          <p:cNvSpPr txBox="1">
            <a:spLocks noChangeArrowheads="1"/>
          </p:cNvSpPr>
          <p:nvPr/>
        </p:nvSpPr>
        <p:spPr bwMode="auto">
          <a:xfrm>
            <a:off x="0" y="6088559"/>
            <a:ext cx="5856732" cy="769441"/>
          </a:xfrm>
          <a:prstGeom prst="rect">
            <a:avLst/>
          </a:prstGeom>
          <a:noFill/>
          <a:ln w="9525">
            <a:noFill/>
            <a:miter lim="800000"/>
            <a:headEnd/>
            <a:tailEnd/>
          </a:ln>
        </p:spPr>
        <p:txBody>
          <a:bodyPr wrap="none">
            <a:spAutoFit/>
          </a:bodyPr>
          <a:lstStyle/>
          <a:p>
            <a:r>
              <a:rPr lang="en-US" sz="4400" b="1" i="1" dirty="0" err="1">
                <a:solidFill>
                  <a:srgbClr val="FF0066"/>
                </a:solidFill>
              </a:rPr>
              <a:t>Perceptron</a:t>
            </a:r>
            <a:r>
              <a:rPr lang="en-US" sz="4400" b="1" i="1" dirty="0">
                <a:solidFill>
                  <a:srgbClr val="FF0066"/>
                </a:solidFill>
              </a:rPr>
              <a:t> learning rule</a:t>
            </a:r>
          </a:p>
        </p:txBody>
      </p:sp>
      <p:pic>
        <p:nvPicPr>
          <p:cNvPr id="313349" name="Picture 5"/>
          <p:cNvPicPr>
            <a:picLocks noChangeAspect="1" noChangeArrowheads="1"/>
          </p:cNvPicPr>
          <p:nvPr/>
        </p:nvPicPr>
        <p:blipFill>
          <a:blip r:embed="rId3" cstate="print"/>
          <a:srcRect/>
          <a:stretch>
            <a:fillRect/>
          </a:stretch>
        </p:blipFill>
        <p:spPr bwMode="auto">
          <a:xfrm>
            <a:off x="1" y="0"/>
            <a:ext cx="9144000" cy="5591175"/>
          </a:xfrm>
          <a:prstGeom prst="rect">
            <a:avLst/>
          </a:prstGeom>
          <a:noFill/>
          <a:ln w="9525">
            <a:noFill/>
            <a:miter lim="800000"/>
            <a:headEnd/>
            <a:tailEnd/>
          </a:ln>
        </p:spPr>
      </p:pic>
      <p:graphicFrame>
        <p:nvGraphicFramePr>
          <p:cNvPr id="313350" name="Object 6"/>
          <p:cNvGraphicFramePr>
            <a:graphicFrameLocks noChangeAspect="1"/>
          </p:cNvGraphicFramePr>
          <p:nvPr/>
        </p:nvGraphicFramePr>
        <p:xfrm>
          <a:off x="4572000" y="0"/>
          <a:ext cx="4343400" cy="1622425"/>
        </p:xfrm>
        <a:graphic>
          <a:graphicData uri="http://schemas.openxmlformats.org/presentationml/2006/ole">
            <p:oleObj spid="_x0000_s313350" name="Equation" r:id="rId4" imgW="1904760" imgH="711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3350"/>
                                        </p:tgtEl>
                                        <p:attrNameLst>
                                          <p:attrName>style.visibility</p:attrName>
                                        </p:attrNameLst>
                                      </p:cBhvr>
                                      <p:to>
                                        <p:strVal val="visible"/>
                                      </p:to>
                                    </p:set>
                                    <p:anim calcmode="lin" valueType="num">
                                      <p:cBhvr additive="base">
                                        <p:cTn id="7" dur="500" fill="hold"/>
                                        <p:tgtEl>
                                          <p:spTgt spid="313350"/>
                                        </p:tgtEl>
                                        <p:attrNameLst>
                                          <p:attrName>ppt_x</p:attrName>
                                        </p:attrNameLst>
                                      </p:cBhvr>
                                      <p:tavLst>
                                        <p:tav tm="0">
                                          <p:val>
                                            <p:strVal val="#ppt_x"/>
                                          </p:val>
                                        </p:tav>
                                        <p:tav tm="100000">
                                          <p:val>
                                            <p:strVal val="#ppt_x"/>
                                          </p:val>
                                        </p:tav>
                                      </p:tavLst>
                                    </p:anim>
                                    <p:anim calcmode="lin" valueType="num">
                                      <p:cBhvr additive="base">
                                        <p:cTn id="8" dur="500" fill="hold"/>
                                        <p:tgtEl>
                                          <p:spTgt spid="3133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3350"/>
                                        </p:tgtEl>
                                        <p:attrNameLst>
                                          <p:attrName>style.visibility</p:attrName>
                                        </p:attrNameLst>
                                      </p:cBhvr>
                                      <p:to>
                                        <p:strVal val="visible"/>
                                      </p:to>
                                    </p:set>
                                    <p:anim calcmode="lin" valueType="num">
                                      <p:cBhvr additive="base">
                                        <p:cTn id="13" dur="500" fill="hold"/>
                                        <p:tgtEl>
                                          <p:spTgt spid="313350"/>
                                        </p:tgtEl>
                                        <p:attrNameLst>
                                          <p:attrName>ppt_x</p:attrName>
                                        </p:attrNameLst>
                                      </p:cBhvr>
                                      <p:tavLst>
                                        <p:tav tm="0">
                                          <p:val>
                                            <p:strVal val="#ppt_x"/>
                                          </p:val>
                                        </p:tav>
                                        <p:tav tm="100000">
                                          <p:val>
                                            <p:strVal val="#ppt_x"/>
                                          </p:val>
                                        </p:tav>
                                      </p:tavLst>
                                    </p:anim>
                                    <p:anim calcmode="lin" valueType="num">
                                      <p:cBhvr additive="base">
                                        <p:cTn id="14" dur="500" fill="hold"/>
                                        <p:tgtEl>
                                          <p:spTgt spid="313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lum bright="-21000"/>
          </a:blip>
          <a:srcRect/>
          <a:stretch>
            <a:fillRect/>
          </a:stretch>
        </p:blipFill>
        <p:spPr bwMode="auto">
          <a:xfrm>
            <a:off x="304800" y="609600"/>
            <a:ext cx="8638918" cy="1600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876511" y="2209800"/>
            <a:ext cx="3267489" cy="2286000"/>
          </a:xfrm>
          <a:prstGeom prst="rect">
            <a:avLst/>
          </a:prstGeom>
          <a:noFill/>
          <a:ln w="9525">
            <a:noFill/>
            <a:miter lim="800000"/>
            <a:headEnd/>
            <a:tailEnd/>
          </a:ln>
        </p:spPr>
      </p:pic>
      <p:pic>
        <p:nvPicPr>
          <p:cNvPr id="4" name="Picture 5"/>
          <p:cNvPicPr>
            <a:picLocks noChangeAspect="1" noChangeArrowheads="1"/>
          </p:cNvPicPr>
          <p:nvPr/>
        </p:nvPicPr>
        <p:blipFill>
          <a:blip r:embed="rId4" cstate="print"/>
          <a:srcRect/>
          <a:stretch>
            <a:fillRect/>
          </a:stretch>
        </p:blipFill>
        <p:spPr bwMode="auto">
          <a:xfrm>
            <a:off x="44228" y="2895600"/>
            <a:ext cx="5625478" cy="3962400"/>
          </a:xfrm>
          <a:prstGeom prst="rect">
            <a:avLst/>
          </a:prstGeom>
          <a:noFill/>
          <a:ln w="9525">
            <a:noFill/>
            <a:miter lim="800000"/>
            <a:headEnd/>
            <a:tailEnd/>
          </a:ln>
        </p:spPr>
      </p:pic>
      <p:sp>
        <p:nvSpPr>
          <p:cNvPr id="5" name="TextBox 4"/>
          <p:cNvSpPr txBox="1"/>
          <p:nvPr/>
        </p:nvSpPr>
        <p:spPr>
          <a:xfrm>
            <a:off x="0" y="0"/>
            <a:ext cx="91440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Presenting the first input yields the following  </a:t>
            </a:r>
            <a:endParaRPr lang="en-US" sz="2400" dirty="0"/>
          </a:p>
        </p:txBody>
      </p:sp>
      <p:pic>
        <p:nvPicPr>
          <p:cNvPr id="392193" name="Picture 1"/>
          <p:cNvPicPr>
            <a:picLocks noChangeAspect="1" noChangeArrowheads="1"/>
          </p:cNvPicPr>
          <p:nvPr/>
        </p:nvPicPr>
        <p:blipFill>
          <a:blip r:embed="rId5" cstate="print"/>
          <a:srcRect/>
          <a:stretch>
            <a:fillRect/>
          </a:stretch>
        </p:blipFill>
        <p:spPr bwMode="auto">
          <a:xfrm>
            <a:off x="6705600" y="152400"/>
            <a:ext cx="1133475" cy="285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0" y="4549676"/>
            <a:ext cx="4572000" cy="2308324"/>
          </a:xfrm>
          <a:prstGeom prst="rect">
            <a:avLst/>
          </a:prstGeom>
          <a:noFill/>
        </p:spPr>
        <p:txBody>
          <a:bodyPr wrap="square" rtlCol="0">
            <a:spAutoFit/>
          </a:bodyPr>
          <a:lstStyle/>
          <a:p>
            <a:r>
              <a:rPr lang="en-US" sz="2400" dirty="0" smtClean="0"/>
              <a:t>Response of net will now be correct for   first pattern (1,1,1), as net will be 0x1+1x1+1x0=1 so f(net)=1=target</a:t>
            </a:r>
          </a:p>
          <a:p>
            <a:endParaRPr lang="en-US" sz="2400" dirty="0" smtClean="0"/>
          </a:p>
          <a:p>
            <a:r>
              <a:rPr lang="en-US" sz="2400" dirty="0" smtClean="0"/>
              <a:t>Every epoch will have four inputs</a:t>
            </a:r>
            <a:endParaRPr lang="en-US" sz="2400" dirty="0"/>
          </a:p>
        </p:txBody>
      </p:sp>
      <p:sp>
        <p:nvSpPr>
          <p:cNvPr id="5" name="TextBox 4"/>
          <p:cNvSpPr txBox="1"/>
          <p:nvPr/>
        </p:nvSpPr>
        <p:spPr>
          <a:xfrm>
            <a:off x="0" y="0"/>
            <a:ext cx="91440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Presenting the second input yields the following  </a:t>
            </a:r>
            <a:endParaRPr lang="en-US" sz="2400" dirty="0"/>
          </a:p>
        </p:txBody>
      </p:sp>
      <p:pic>
        <p:nvPicPr>
          <p:cNvPr id="108545" name="Picture 1"/>
          <p:cNvPicPr>
            <a:picLocks noChangeAspect="1" noChangeArrowheads="1"/>
          </p:cNvPicPr>
          <p:nvPr/>
        </p:nvPicPr>
        <p:blipFill>
          <a:blip r:embed="rId2" cstate="print">
            <a:lum bright="-16000"/>
          </a:blip>
          <a:srcRect/>
          <a:stretch>
            <a:fillRect/>
          </a:stretch>
        </p:blipFill>
        <p:spPr bwMode="auto">
          <a:xfrm>
            <a:off x="152400" y="533400"/>
            <a:ext cx="8686800" cy="1819275"/>
          </a:xfrm>
          <a:prstGeom prst="rect">
            <a:avLst/>
          </a:prstGeom>
          <a:noFill/>
          <a:ln w="9525">
            <a:noFill/>
            <a:miter lim="800000"/>
            <a:headEnd/>
            <a:tailEnd/>
          </a:ln>
        </p:spPr>
      </p:pic>
      <p:pic>
        <p:nvPicPr>
          <p:cNvPr id="108546" name="Picture 2"/>
          <p:cNvPicPr>
            <a:picLocks noChangeAspect="1" noChangeArrowheads="1"/>
          </p:cNvPicPr>
          <p:nvPr/>
        </p:nvPicPr>
        <p:blipFill>
          <a:blip r:embed="rId3" cstate="print"/>
          <a:srcRect/>
          <a:stretch>
            <a:fillRect/>
          </a:stretch>
        </p:blipFill>
        <p:spPr bwMode="auto">
          <a:xfrm>
            <a:off x="5469965" y="2362200"/>
            <a:ext cx="2931085" cy="2247900"/>
          </a:xfrm>
          <a:prstGeom prst="rect">
            <a:avLst/>
          </a:prstGeom>
          <a:noFill/>
          <a:ln w="9525">
            <a:noFill/>
            <a:miter lim="800000"/>
            <a:headEnd/>
            <a:tailEnd/>
          </a:ln>
        </p:spPr>
      </p:pic>
      <p:pic>
        <p:nvPicPr>
          <p:cNvPr id="108547" name="Picture 3"/>
          <p:cNvPicPr>
            <a:picLocks noChangeAspect="1" noChangeArrowheads="1"/>
          </p:cNvPicPr>
          <p:nvPr/>
        </p:nvPicPr>
        <p:blipFill>
          <a:blip r:embed="rId4" cstate="print"/>
          <a:srcRect/>
          <a:stretch>
            <a:fillRect/>
          </a:stretch>
        </p:blipFill>
        <p:spPr bwMode="auto">
          <a:xfrm>
            <a:off x="381000" y="2575891"/>
            <a:ext cx="3581400" cy="428210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8545"/>
                                        </p:tgtEl>
                                        <p:attrNameLst>
                                          <p:attrName>style.visibility</p:attrName>
                                        </p:attrNameLst>
                                      </p:cBhvr>
                                      <p:to>
                                        <p:strVal val="visible"/>
                                      </p:to>
                                    </p:set>
                                    <p:anim calcmode="lin" valueType="num">
                                      <p:cBhvr additive="base">
                                        <p:cTn id="11" dur="500" fill="hold"/>
                                        <p:tgtEl>
                                          <p:spTgt spid="108545"/>
                                        </p:tgtEl>
                                        <p:attrNameLst>
                                          <p:attrName>ppt_x</p:attrName>
                                        </p:attrNameLst>
                                      </p:cBhvr>
                                      <p:tavLst>
                                        <p:tav tm="0">
                                          <p:val>
                                            <p:strVal val="#ppt_x"/>
                                          </p:val>
                                        </p:tav>
                                        <p:tav tm="100000">
                                          <p:val>
                                            <p:strVal val="#ppt_x"/>
                                          </p:val>
                                        </p:tav>
                                      </p:tavLst>
                                    </p:anim>
                                    <p:anim calcmode="lin" valueType="num">
                                      <p:cBhvr additive="base">
                                        <p:cTn id="12" dur="500" fill="hold"/>
                                        <p:tgtEl>
                                          <p:spTgt spid="1085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8546"/>
                                        </p:tgtEl>
                                        <p:attrNameLst>
                                          <p:attrName>style.visibility</p:attrName>
                                        </p:attrNameLst>
                                      </p:cBhvr>
                                      <p:to>
                                        <p:strVal val="visible"/>
                                      </p:to>
                                    </p:set>
                                    <p:anim calcmode="lin" valueType="num">
                                      <p:cBhvr additive="base">
                                        <p:cTn id="17" dur="500" fill="hold"/>
                                        <p:tgtEl>
                                          <p:spTgt spid="108546"/>
                                        </p:tgtEl>
                                        <p:attrNameLst>
                                          <p:attrName>ppt_x</p:attrName>
                                        </p:attrNameLst>
                                      </p:cBhvr>
                                      <p:tavLst>
                                        <p:tav tm="0">
                                          <p:val>
                                            <p:strVal val="#ppt_x"/>
                                          </p:val>
                                        </p:tav>
                                        <p:tav tm="100000">
                                          <p:val>
                                            <p:strVal val="#ppt_x"/>
                                          </p:val>
                                        </p:tav>
                                      </p:tavLst>
                                    </p:anim>
                                    <p:anim calcmode="lin" valueType="num">
                                      <p:cBhvr additive="base">
                                        <p:cTn id="18" dur="500" fill="hold"/>
                                        <p:tgtEl>
                                          <p:spTgt spid="1085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8547"/>
                                        </p:tgtEl>
                                        <p:attrNameLst>
                                          <p:attrName>style.visibility</p:attrName>
                                        </p:attrNameLst>
                                      </p:cBhvr>
                                      <p:to>
                                        <p:strVal val="visible"/>
                                      </p:to>
                                    </p:set>
                                    <p:anim calcmode="lin" valueType="num">
                                      <p:cBhvr additive="base">
                                        <p:cTn id="23" dur="500" fill="hold"/>
                                        <p:tgtEl>
                                          <p:spTgt spid="108547"/>
                                        </p:tgtEl>
                                        <p:attrNameLst>
                                          <p:attrName>ppt_x</p:attrName>
                                        </p:attrNameLst>
                                      </p:cBhvr>
                                      <p:tavLst>
                                        <p:tav tm="0">
                                          <p:val>
                                            <p:strVal val="#ppt_x"/>
                                          </p:val>
                                        </p:tav>
                                        <p:tav tm="100000">
                                          <p:val>
                                            <p:strVal val="#ppt_x"/>
                                          </p:val>
                                        </p:tav>
                                      </p:tavLst>
                                    </p:anim>
                                    <p:anim calcmode="lin" valueType="num">
                                      <p:cBhvr additive="base">
                                        <p:cTn id="24" dur="500" fill="hold"/>
                                        <p:tgtEl>
                                          <p:spTgt spid="1085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6" name="Picture 2"/>
          <p:cNvPicPr>
            <a:picLocks noChangeAspect="1" noChangeArrowheads="1"/>
          </p:cNvPicPr>
          <p:nvPr/>
        </p:nvPicPr>
        <p:blipFill>
          <a:blip r:embed="rId2" cstate="print">
            <a:lum bright="-22000"/>
          </a:blip>
          <a:srcRect/>
          <a:stretch>
            <a:fillRect/>
          </a:stretch>
        </p:blipFill>
        <p:spPr bwMode="auto">
          <a:xfrm>
            <a:off x="228600" y="3276600"/>
            <a:ext cx="8610600" cy="1685925"/>
          </a:xfrm>
          <a:prstGeom prst="rect">
            <a:avLst/>
          </a:prstGeom>
          <a:noFill/>
          <a:ln w="9525">
            <a:noFill/>
            <a:miter lim="800000"/>
            <a:headEnd/>
            <a:tailEnd/>
          </a:ln>
        </p:spPr>
      </p:pic>
      <p:sp>
        <p:nvSpPr>
          <p:cNvPr id="3" name="TextBox 2"/>
          <p:cNvSpPr txBox="1"/>
          <p:nvPr/>
        </p:nvSpPr>
        <p:spPr>
          <a:xfrm>
            <a:off x="0" y="0"/>
            <a:ext cx="91440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Presenting the third input yields the following  </a:t>
            </a:r>
            <a:endParaRPr lang="en-US" sz="2400" dirty="0"/>
          </a:p>
        </p:txBody>
      </p:sp>
      <p:pic>
        <p:nvPicPr>
          <p:cNvPr id="313347" name="Picture 3"/>
          <p:cNvPicPr>
            <a:picLocks noChangeAspect="1" noChangeArrowheads="1"/>
          </p:cNvPicPr>
          <p:nvPr/>
        </p:nvPicPr>
        <p:blipFill>
          <a:blip r:embed="rId3" cstate="print">
            <a:lum bright="-28000"/>
          </a:blip>
          <a:srcRect/>
          <a:stretch>
            <a:fillRect/>
          </a:stretch>
        </p:blipFill>
        <p:spPr bwMode="auto">
          <a:xfrm>
            <a:off x="0" y="609600"/>
            <a:ext cx="8839200" cy="1724025"/>
          </a:xfrm>
          <a:prstGeom prst="rect">
            <a:avLst/>
          </a:prstGeom>
          <a:noFill/>
          <a:ln w="9525">
            <a:noFill/>
            <a:miter lim="800000"/>
            <a:headEnd/>
            <a:tailEnd/>
          </a:ln>
        </p:spPr>
      </p:pic>
      <p:sp>
        <p:nvSpPr>
          <p:cNvPr id="5" name="TextBox 4"/>
          <p:cNvSpPr txBox="1"/>
          <p:nvPr/>
        </p:nvSpPr>
        <p:spPr>
          <a:xfrm>
            <a:off x="0" y="2362200"/>
            <a:ext cx="8534400" cy="461665"/>
          </a:xfrm>
          <a:prstGeom prst="rect">
            <a:avLst/>
          </a:prstGeom>
          <a:noFill/>
        </p:spPr>
        <p:txBody>
          <a:bodyPr wrap="square" rtlCol="0">
            <a:spAutoFit/>
          </a:bodyPr>
          <a:lstStyle/>
          <a:p>
            <a:r>
              <a:rPr lang="en-US" sz="2400" dirty="0" smtClean="0"/>
              <a:t>Response of net will be negative (correct), correct for 3 inputs</a:t>
            </a:r>
            <a:endParaRPr lang="en-US" sz="2400" dirty="0"/>
          </a:p>
        </p:txBody>
      </p:sp>
      <p:sp>
        <p:nvSpPr>
          <p:cNvPr id="6" name="TextBox 5"/>
          <p:cNvSpPr txBox="1"/>
          <p:nvPr/>
        </p:nvSpPr>
        <p:spPr>
          <a:xfrm>
            <a:off x="0" y="2819400"/>
            <a:ext cx="91440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Presenting the fourth input yields the following  </a:t>
            </a:r>
            <a:endParaRPr lang="en-US" sz="2400" dirty="0"/>
          </a:p>
        </p:txBody>
      </p:sp>
      <p:sp>
        <p:nvSpPr>
          <p:cNvPr id="8" name="TextBox 7"/>
          <p:cNvSpPr txBox="1"/>
          <p:nvPr/>
        </p:nvSpPr>
        <p:spPr>
          <a:xfrm>
            <a:off x="152400" y="4876800"/>
            <a:ext cx="873187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The response for all of the input patterns is negative for the weights derived; but since the response for the input pattern (1,1) is not correct, we need to perform one more EPOCH</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13347"/>
                                        </p:tgtEl>
                                        <p:attrNameLst>
                                          <p:attrName>style.visibility</p:attrName>
                                        </p:attrNameLst>
                                      </p:cBhvr>
                                      <p:to>
                                        <p:strVal val="visible"/>
                                      </p:to>
                                    </p:set>
                                    <p:anim calcmode="lin" valueType="num">
                                      <p:cBhvr additive="base">
                                        <p:cTn id="11" dur="500" fill="hold"/>
                                        <p:tgtEl>
                                          <p:spTgt spid="313347"/>
                                        </p:tgtEl>
                                        <p:attrNameLst>
                                          <p:attrName>ppt_x</p:attrName>
                                        </p:attrNameLst>
                                      </p:cBhvr>
                                      <p:tavLst>
                                        <p:tav tm="0">
                                          <p:val>
                                            <p:strVal val="#ppt_x"/>
                                          </p:val>
                                        </p:tav>
                                        <p:tav tm="100000">
                                          <p:val>
                                            <p:strVal val="#ppt_x"/>
                                          </p:val>
                                        </p:tav>
                                      </p:tavLst>
                                    </p:anim>
                                    <p:anim calcmode="lin" valueType="num">
                                      <p:cBhvr additive="base">
                                        <p:cTn id="12" dur="500" fill="hold"/>
                                        <p:tgtEl>
                                          <p:spTgt spid="3133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3346"/>
                                        </p:tgtEl>
                                        <p:attrNameLst>
                                          <p:attrName>style.visibility</p:attrName>
                                        </p:attrNameLst>
                                      </p:cBhvr>
                                      <p:to>
                                        <p:strVal val="visible"/>
                                      </p:to>
                                    </p:set>
                                    <p:anim calcmode="lin" valueType="num">
                                      <p:cBhvr additive="base">
                                        <p:cTn id="27" dur="500" fill="hold"/>
                                        <p:tgtEl>
                                          <p:spTgt spid="313346"/>
                                        </p:tgtEl>
                                        <p:attrNameLst>
                                          <p:attrName>ppt_x</p:attrName>
                                        </p:attrNameLst>
                                      </p:cBhvr>
                                      <p:tavLst>
                                        <p:tav tm="0">
                                          <p:val>
                                            <p:strVal val="#ppt_x"/>
                                          </p:val>
                                        </p:tav>
                                        <p:tav tm="100000">
                                          <p:val>
                                            <p:strVal val="#ppt_x"/>
                                          </p:val>
                                        </p:tav>
                                      </p:tavLst>
                                    </p:anim>
                                    <p:anim calcmode="lin" valueType="num">
                                      <p:cBhvr additive="base">
                                        <p:cTn id="28" dur="500" fill="hold"/>
                                        <p:tgtEl>
                                          <p:spTgt spid="31334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28600"/>
            <a:ext cx="6477000" cy="461665"/>
          </a:xfrm>
          <a:prstGeom prst="rect">
            <a:avLst/>
          </a:prstGeom>
          <a:noFill/>
        </p:spPr>
        <p:txBody>
          <a:bodyPr wrap="square" rtlCol="0">
            <a:spAutoFit/>
          </a:bodyPr>
          <a:lstStyle/>
          <a:p>
            <a:r>
              <a:rPr lang="en-US" sz="2400" b="1" dirty="0" smtClean="0"/>
              <a:t>SECOND EPOCH, FIRST TRAINING INPUT</a:t>
            </a:r>
            <a:endParaRPr lang="en-US" sz="2400" b="1" dirty="0"/>
          </a:p>
        </p:txBody>
      </p:sp>
      <p:pic>
        <p:nvPicPr>
          <p:cNvPr id="314371" name="Picture 3"/>
          <p:cNvPicPr>
            <a:picLocks noChangeAspect="1" noChangeArrowheads="1"/>
          </p:cNvPicPr>
          <p:nvPr/>
        </p:nvPicPr>
        <p:blipFill>
          <a:blip r:embed="rId2" cstate="print"/>
          <a:srcRect/>
          <a:stretch>
            <a:fillRect/>
          </a:stretch>
        </p:blipFill>
        <p:spPr bwMode="auto">
          <a:xfrm>
            <a:off x="5257800" y="3428999"/>
            <a:ext cx="3514725" cy="2324915"/>
          </a:xfrm>
          <a:prstGeom prst="rect">
            <a:avLst/>
          </a:prstGeom>
          <a:noFill/>
          <a:ln w="9525">
            <a:noFill/>
            <a:miter lim="800000"/>
            <a:headEnd/>
            <a:tailEnd/>
          </a:ln>
        </p:spPr>
      </p:pic>
      <p:pic>
        <p:nvPicPr>
          <p:cNvPr id="314372" name="Picture 4"/>
          <p:cNvPicPr>
            <a:picLocks noChangeAspect="1" noChangeArrowheads="1"/>
          </p:cNvPicPr>
          <p:nvPr/>
        </p:nvPicPr>
        <p:blipFill>
          <a:blip r:embed="rId3" cstate="print">
            <a:lum bright="-20000"/>
          </a:blip>
          <a:srcRect/>
          <a:stretch>
            <a:fillRect/>
          </a:stretch>
        </p:blipFill>
        <p:spPr bwMode="auto">
          <a:xfrm>
            <a:off x="304800" y="762000"/>
            <a:ext cx="8610600" cy="2076450"/>
          </a:xfrm>
          <a:prstGeom prst="rect">
            <a:avLst/>
          </a:prstGeom>
          <a:noFill/>
          <a:ln w="9525">
            <a:noFill/>
            <a:miter lim="800000"/>
            <a:headEnd/>
            <a:tailEnd/>
          </a:ln>
        </p:spPr>
      </p:pic>
      <p:pic>
        <p:nvPicPr>
          <p:cNvPr id="314373" name="Picture 5"/>
          <p:cNvPicPr>
            <a:picLocks noChangeAspect="1" noChangeArrowheads="1"/>
          </p:cNvPicPr>
          <p:nvPr/>
        </p:nvPicPr>
        <p:blipFill>
          <a:blip r:embed="rId4" cstate="print"/>
          <a:srcRect/>
          <a:stretch>
            <a:fillRect/>
          </a:stretch>
        </p:blipFill>
        <p:spPr bwMode="auto">
          <a:xfrm>
            <a:off x="0" y="2743200"/>
            <a:ext cx="3905250" cy="3286125"/>
          </a:xfrm>
          <a:prstGeom prst="rect">
            <a:avLst/>
          </a:prstGeom>
          <a:noFill/>
          <a:ln w="9525">
            <a:noFill/>
            <a:miter lim="800000"/>
            <a:headEnd/>
            <a:tailEnd/>
          </a:ln>
        </p:spPr>
      </p:pic>
      <p:sp>
        <p:nvSpPr>
          <p:cNvPr id="7" name="TextBox 6"/>
          <p:cNvSpPr txBox="1"/>
          <p:nvPr/>
        </p:nvSpPr>
        <p:spPr>
          <a:xfrm>
            <a:off x="1295400" y="6172200"/>
            <a:ext cx="6787692" cy="461665"/>
          </a:xfrm>
          <a:prstGeom prst="rect">
            <a:avLst/>
          </a:prstGeom>
          <a:noFill/>
        </p:spPr>
        <p:txBody>
          <a:bodyPr wrap="none" rtlCol="0">
            <a:spAutoFit/>
          </a:bodyPr>
          <a:lstStyle/>
          <a:p>
            <a:r>
              <a:rPr lang="en-US" sz="2400" b="1" dirty="0" smtClean="0"/>
              <a:t>The response of the net will now be correct for (1,1</a:t>
            </a:r>
            <a:r>
              <a:rPr lang="en-US" sz="2000" dirty="0" smtClean="0"/>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 calcmode="lin" valueType="num">
                                      <p:cBhvr additive="base">
                                        <p:cTn id="17" dur="500" fill="hold"/>
                                        <p:tgtEl>
                                          <p:spTgt spid="314372"/>
                                        </p:tgtEl>
                                        <p:attrNameLst>
                                          <p:attrName>ppt_x</p:attrName>
                                        </p:attrNameLst>
                                      </p:cBhvr>
                                      <p:tavLst>
                                        <p:tav tm="0">
                                          <p:val>
                                            <p:strVal val="#ppt_x"/>
                                          </p:val>
                                        </p:tav>
                                        <p:tav tm="100000">
                                          <p:val>
                                            <p:strVal val="#ppt_x"/>
                                          </p:val>
                                        </p:tav>
                                      </p:tavLst>
                                    </p:anim>
                                    <p:anim calcmode="lin" valueType="num">
                                      <p:cBhvr additive="base">
                                        <p:cTn id="18" dur="500" fill="hold"/>
                                        <p:tgtEl>
                                          <p:spTgt spid="31437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4371"/>
                                        </p:tgtEl>
                                        <p:attrNameLst>
                                          <p:attrName>style.visibility</p:attrName>
                                        </p:attrNameLst>
                                      </p:cBhvr>
                                      <p:to>
                                        <p:strVal val="visible"/>
                                      </p:to>
                                    </p:set>
                                    <p:anim calcmode="lin" valueType="num">
                                      <p:cBhvr additive="base">
                                        <p:cTn id="23" dur="500" fill="hold"/>
                                        <p:tgtEl>
                                          <p:spTgt spid="314371"/>
                                        </p:tgtEl>
                                        <p:attrNameLst>
                                          <p:attrName>ppt_x</p:attrName>
                                        </p:attrNameLst>
                                      </p:cBhvr>
                                      <p:tavLst>
                                        <p:tav tm="0">
                                          <p:val>
                                            <p:strVal val="#ppt_x"/>
                                          </p:val>
                                        </p:tav>
                                        <p:tav tm="100000">
                                          <p:val>
                                            <p:strVal val="#ppt_x"/>
                                          </p:val>
                                        </p:tav>
                                      </p:tavLst>
                                    </p:anim>
                                    <p:anim calcmode="lin" valueType="num">
                                      <p:cBhvr additive="base">
                                        <p:cTn id="24" dur="500" fill="hold"/>
                                        <p:tgtEl>
                                          <p:spTgt spid="3143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14373"/>
                                        </p:tgtEl>
                                        <p:attrNameLst>
                                          <p:attrName>style.visibility</p:attrName>
                                        </p:attrNameLst>
                                      </p:cBhvr>
                                      <p:to>
                                        <p:strVal val="visible"/>
                                      </p:to>
                                    </p:set>
                                    <p:anim calcmode="lin" valueType="num">
                                      <p:cBhvr additive="base">
                                        <p:cTn id="29" dur="500" fill="hold"/>
                                        <p:tgtEl>
                                          <p:spTgt spid="314373"/>
                                        </p:tgtEl>
                                        <p:attrNameLst>
                                          <p:attrName>ppt_x</p:attrName>
                                        </p:attrNameLst>
                                      </p:cBhvr>
                                      <p:tavLst>
                                        <p:tav tm="0">
                                          <p:val>
                                            <p:strVal val="#ppt_x"/>
                                          </p:val>
                                        </p:tav>
                                        <p:tav tm="100000">
                                          <p:val>
                                            <p:strVal val="#ppt_x"/>
                                          </p:val>
                                        </p:tav>
                                      </p:tavLst>
                                    </p:anim>
                                    <p:anim calcmode="lin" valueType="num">
                                      <p:cBhvr additive="base">
                                        <p:cTn id="30" dur="500" fill="hold"/>
                                        <p:tgtEl>
                                          <p:spTgt spid="31437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4" name="Picture 2"/>
          <p:cNvPicPr>
            <a:picLocks noChangeAspect="1" noChangeArrowheads="1"/>
          </p:cNvPicPr>
          <p:nvPr/>
        </p:nvPicPr>
        <p:blipFill>
          <a:blip r:embed="rId2" cstate="print">
            <a:lum bright="-13000"/>
          </a:blip>
          <a:srcRect/>
          <a:stretch>
            <a:fillRect/>
          </a:stretch>
        </p:blipFill>
        <p:spPr bwMode="auto">
          <a:xfrm>
            <a:off x="152400" y="762000"/>
            <a:ext cx="8508430" cy="2286000"/>
          </a:xfrm>
          <a:prstGeom prst="rect">
            <a:avLst/>
          </a:prstGeom>
          <a:noFill/>
          <a:ln w="9525">
            <a:noFill/>
            <a:miter lim="800000"/>
            <a:headEnd/>
            <a:tailEnd/>
          </a:ln>
        </p:spPr>
      </p:pic>
      <p:sp>
        <p:nvSpPr>
          <p:cNvPr id="3" name="TextBox 2"/>
          <p:cNvSpPr txBox="1"/>
          <p:nvPr/>
        </p:nvSpPr>
        <p:spPr>
          <a:xfrm>
            <a:off x="152400" y="228600"/>
            <a:ext cx="6477000" cy="523220"/>
          </a:xfrm>
          <a:prstGeom prst="rect">
            <a:avLst/>
          </a:prstGeom>
          <a:noFill/>
        </p:spPr>
        <p:txBody>
          <a:bodyPr wrap="square" rtlCol="0">
            <a:spAutoFit/>
          </a:bodyPr>
          <a:lstStyle/>
          <a:p>
            <a:r>
              <a:rPr lang="en-US" sz="2800" b="1" dirty="0" smtClean="0"/>
              <a:t>SECOND EPOCH, SECOND TRAINING INPUT</a:t>
            </a:r>
            <a:endParaRPr lang="en-US" sz="2800" b="1" dirty="0"/>
          </a:p>
        </p:txBody>
      </p:sp>
      <p:pic>
        <p:nvPicPr>
          <p:cNvPr id="315395" name="Picture 3"/>
          <p:cNvPicPr>
            <a:picLocks noChangeAspect="1" noChangeArrowheads="1"/>
          </p:cNvPicPr>
          <p:nvPr/>
        </p:nvPicPr>
        <p:blipFill>
          <a:blip r:embed="rId3" cstate="print">
            <a:lum bright="-24000"/>
          </a:blip>
          <a:srcRect/>
          <a:stretch>
            <a:fillRect/>
          </a:stretch>
        </p:blipFill>
        <p:spPr bwMode="auto">
          <a:xfrm>
            <a:off x="609600" y="3048000"/>
            <a:ext cx="3200400" cy="2528841"/>
          </a:xfrm>
          <a:prstGeom prst="rect">
            <a:avLst/>
          </a:prstGeom>
          <a:noFill/>
          <a:ln w="9525">
            <a:noFill/>
            <a:miter lim="800000"/>
            <a:headEnd/>
            <a:tailEnd/>
          </a:ln>
        </p:spPr>
      </p:pic>
      <p:pic>
        <p:nvPicPr>
          <p:cNvPr id="315396" name="Picture 4"/>
          <p:cNvPicPr>
            <a:picLocks noChangeAspect="1" noChangeArrowheads="1"/>
          </p:cNvPicPr>
          <p:nvPr/>
        </p:nvPicPr>
        <p:blipFill>
          <a:blip r:embed="rId4" cstate="print"/>
          <a:srcRect/>
          <a:stretch>
            <a:fillRect/>
          </a:stretch>
        </p:blipFill>
        <p:spPr bwMode="auto">
          <a:xfrm>
            <a:off x="5029200" y="3657600"/>
            <a:ext cx="3743325" cy="2952750"/>
          </a:xfrm>
          <a:prstGeom prst="rect">
            <a:avLst/>
          </a:prstGeom>
          <a:noFill/>
          <a:ln w="9525">
            <a:noFill/>
            <a:miter lim="800000"/>
            <a:headEnd/>
            <a:tailEnd/>
          </a:ln>
        </p:spPr>
      </p:pic>
      <p:sp>
        <p:nvSpPr>
          <p:cNvPr id="6" name="TextBox 5"/>
          <p:cNvSpPr txBox="1"/>
          <p:nvPr/>
        </p:nvSpPr>
        <p:spPr>
          <a:xfrm>
            <a:off x="304800" y="5562600"/>
            <a:ext cx="4800600" cy="1323439"/>
          </a:xfrm>
          <a:prstGeom prst="rect">
            <a:avLst/>
          </a:prstGeom>
          <a:noFill/>
        </p:spPr>
        <p:txBody>
          <a:bodyPr wrap="square" rtlCol="0">
            <a:spAutoFit/>
          </a:bodyPr>
          <a:lstStyle/>
          <a:p>
            <a:r>
              <a:rPr lang="en-US" sz="2000" b="1" dirty="0" smtClean="0"/>
              <a:t>Response of net will now be correct ( negative) for (1,0) and (0,0) and response for (0,1) and (1,1) will be 0, not correct should 1</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5394"/>
                                        </p:tgtEl>
                                        <p:attrNameLst>
                                          <p:attrName>style.visibility</p:attrName>
                                        </p:attrNameLst>
                                      </p:cBhvr>
                                      <p:to>
                                        <p:strVal val="visible"/>
                                      </p:to>
                                    </p:set>
                                    <p:anim calcmode="lin" valueType="num">
                                      <p:cBhvr additive="base">
                                        <p:cTn id="13" dur="500" fill="hold"/>
                                        <p:tgtEl>
                                          <p:spTgt spid="315394"/>
                                        </p:tgtEl>
                                        <p:attrNameLst>
                                          <p:attrName>ppt_x</p:attrName>
                                        </p:attrNameLst>
                                      </p:cBhvr>
                                      <p:tavLst>
                                        <p:tav tm="0">
                                          <p:val>
                                            <p:strVal val="#ppt_x"/>
                                          </p:val>
                                        </p:tav>
                                        <p:tav tm="100000">
                                          <p:val>
                                            <p:strVal val="#ppt_x"/>
                                          </p:val>
                                        </p:tav>
                                      </p:tavLst>
                                    </p:anim>
                                    <p:anim calcmode="lin" valueType="num">
                                      <p:cBhvr additive="base">
                                        <p:cTn id="14" dur="500" fill="hold"/>
                                        <p:tgtEl>
                                          <p:spTgt spid="3153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5395"/>
                                        </p:tgtEl>
                                        <p:attrNameLst>
                                          <p:attrName>style.visibility</p:attrName>
                                        </p:attrNameLst>
                                      </p:cBhvr>
                                      <p:to>
                                        <p:strVal val="visible"/>
                                      </p:to>
                                    </p:set>
                                    <p:anim calcmode="lin" valueType="num">
                                      <p:cBhvr additive="base">
                                        <p:cTn id="19" dur="500" fill="hold"/>
                                        <p:tgtEl>
                                          <p:spTgt spid="315395"/>
                                        </p:tgtEl>
                                        <p:attrNameLst>
                                          <p:attrName>ppt_x</p:attrName>
                                        </p:attrNameLst>
                                      </p:cBhvr>
                                      <p:tavLst>
                                        <p:tav tm="0">
                                          <p:val>
                                            <p:strVal val="#ppt_x"/>
                                          </p:val>
                                        </p:tav>
                                        <p:tav tm="100000">
                                          <p:val>
                                            <p:strVal val="#ppt_x"/>
                                          </p:val>
                                        </p:tav>
                                      </p:tavLst>
                                    </p:anim>
                                    <p:anim calcmode="lin" valueType="num">
                                      <p:cBhvr additive="base">
                                        <p:cTn id="20" dur="500" fill="hold"/>
                                        <p:tgtEl>
                                          <p:spTgt spid="3153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5396"/>
                                        </p:tgtEl>
                                        <p:attrNameLst>
                                          <p:attrName>style.visibility</p:attrName>
                                        </p:attrNameLst>
                                      </p:cBhvr>
                                      <p:to>
                                        <p:strVal val="visible"/>
                                      </p:to>
                                    </p:set>
                                    <p:anim calcmode="lin" valueType="num">
                                      <p:cBhvr additive="base">
                                        <p:cTn id="25" dur="500" fill="hold"/>
                                        <p:tgtEl>
                                          <p:spTgt spid="315396"/>
                                        </p:tgtEl>
                                        <p:attrNameLst>
                                          <p:attrName>ppt_x</p:attrName>
                                        </p:attrNameLst>
                                      </p:cBhvr>
                                      <p:tavLst>
                                        <p:tav tm="0">
                                          <p:val>
                                            <p:strVal val="#ppt_x"/>
                                          </p:val>
                                        </p:tav>
                                        <p:tav tm="100000">
                                          <p:val>
                                            <p:strVal val="#ppt_x"/>
                                          </p:val>
                                        </p:tav>
                                      </p:tavLst>
                                    </p:anim>
                                    <p:anim calcmode="lin" valueType="num">
                                      <p:cBhvr additive="base">
                                        <p:cTn id="26" dur="500" fill="hold"/>
                                        <p:tgtEl>
                                          <p:spTgt spid="315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42" name="Picture 2"/>
          <p:cNvPicPr>
            <a:picLocks noChangeAspect="1" noChangeArrowheads="1"/>
          </p:cNvPicPr>
          <p:nvPr/>
        </p:nvPicPr>
        <p:blipFill>
          <a:blip r:embed="rId2" cstate="print"/>
          <a:srcRect/>
          <a:stretch>
            <a:fillRect/>
          </a:stretch>
        </p:blipFill>
        <p:spPr bwMode="auto">
          <a:xfrm>
            <a:off x="0" y="609600"/>
            <a:ext cx="9144000" cy="2209800"/>
          </a:xfrm>
          <a:prstGeom prst="rect">
            <a:avLst/>
          </a:prstGeom>
          <a:noFill/>
          <a:ln w="9525">
            <a:noFill/>
            <a:miter lim="800000"/>
            <a:headEnd/>
            <a:tailEnd/>
          </a:ln>
        </p:spPr>
      </p:pic>
      <p:sp>
        <p:nvSpPr>
          <p:cNvPr id="3" name="TextBox 2"/>
          <p:cNvSpPr txBox="1"/>
          <p:nvPr/>
        </p:nvSpPr>
        <p:spPr>
          <a:xfrm>
            <a:off x="152400" y="228600"/>
            <a:ext cx="6477000" cy="369332"/>
          </a:xfrm>
          <a:prstGeom prst="rect">
            <a:avLst/>
          </a:prstGeom>
          <a:noFill/>
        </p:spPr>
        <p:txBody>
          <a:bodyPr wrap="square" rtlCol="0">
            <a:spAutoFit/>
          </a:bodyPr>
          <a:lstStyle/>
          <a:p>
            <a:r>
              <a:rPr lang="en-US" b="1" dirty="0" smtClean="0"/>
              <a:t>SECOND EPOCH, THIRD TRAINING INPUT</a:t>
            </a:r>
            <a:endParaRPr lang="en-US" b="1" dirty="0"/>
          </a:p>
        </p:txBody>
      </p:sp>
      <p:sp>
        <p:nvSpPr>
          <p:cNvPr id="4" name="TextBox 3"/>
          <p:cNvSpPr txBox="1"/>
          <p:nvPr/>
        </p:nvSpPr>
        <p:spPr>
          <a:xfrm>
            <a:off x="228600" y="2895600"/>
            <a:ext cx="8153400" cy="369332"/>
          </a:xfrm>
          <a:prstGeom prst="rect">
            <a:avLst/>
          </a:prstGeom>
          <a:noFill/>
        </p:spPr>
        <p:txBody>
          <a:bodyPr wrap="square" rtlCol="0">
            <a:spAutoFit/>
          </a:bodyPr>
          <a:lstStyle/>
          <a:p>
            <a:r>
              <a:rPr lang="en-US" b="1" dirty="0" smtClean="0"/>
              <a:t>RESPONSE WILL BE ENGATIVE FOR ALL INPUTS</a:t>
            </a:r>
            <a:endParaRPr lang="en-US" b="1" dirty="0"/>
          </a:p>
        </p:txBody>
      </p:sp>
      <p:sp>
        <p:nvSpPr>
          <p:cNvPr id="5" name="TextBox 4"/>
          <p:cNvSpPr txBox="1"/>
          <p:nvPr/>
        </p:nvSpPr>
        <p:spPr>
          <a:xfrm>
            <a:off x="152400" y="3352800"/>
            <a:ext cx="6477000" cy="369332"/>
          </a:xfrm>
          <a:prstGeom prst="rect">
            <a:avLst/>
          </a:prstGeom>
          <a:noFill/>
        </p:spPr>
        <p:txBody>
          <a:bodyPr wrap="square" rtlCol="0">
            <a:spAutoFit/>
          </a:bodyPr>
          <a:lstStyle/>
          <a:p>
            <a:r>
              <a:rPr lang="en-US" b="1" dirty="0" smtClean="0"/>
              <a:t>SECOND EPOCH, FOURTH TRAINING INPUT</a:t>
            </a:r>
            <a:endParaRPr lang="en-US" b="1" dirty="0"/>
          </a:p>
        </p:txBody>
      </p:sp>
      <p:pic>
        <p:nvPicPr>
          <p:cNvPr id="317443" name="Picture 3"/>
          <p:cNvPicPr>
            <a:picLocks noChangeAspect="1" noChangeArrowheads="1"/>
          </p:cNvPicPr>
          <p:nvPr/>
        </p:nvPicPr>
        <p:blipFill>
          <a:blip r:embed="rId3" cstate="print"/>
          <a:srcRect/>
          <a:stretch>
            <a:fillRect/>
          </a:stretch>
        </p:blipFill>
        <p:spPr bwMode="auto">
          <a:xfrm>
            <a:off x="0" y="3886200"/>
            <a:ext cx="8039100" cy="2200275"/>
          </a:xfrm>
          <a:prstGeom prst="rect">
            <a:avLst/>
          </a:prstGeom>
          <a:noFill/>
          <a:ln w="9525">
            <a:noFill/>
            <a:miter lim="800000"/>
            <a:headEnd/>
            <a:tailEnd/>
          </a:ln>
        </p:spPr>
      </p:pic>
      <p:sp>
        <p:nvSpPr>
          <p:cNvPr id="8" name="TextBox 7"/>
          <p:cNvSpPr txBox="1"/>
          <p:nvPr/>
        </p:nvSpPr>
        <p:spPr>
          <a:xfrm>
            <a:off x="304800" y="6324600"/>
            <a:ext cx="8153400" cy="369332"/>
          </a:xfrm>
          <a:prstGeom prst="rect">
            <a:avLst/>
          </a:prstGeom>
          <a:noFill/>
        </p:spPr>
        <p:txBody>
          <a:bodyPr wrap="square" rtlCol="0">
            <a:spAutoFit/>
          </a:bodyPr>
          <a:lstStyle/>
          <a:p>
            <a:r>
              <a:rPr lang="en-US" b="1" dirty="0" smtClean="0"/>
              <a:t>RESPONSE WILL BE ENGATIVE FOR ALL INPUTS</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42"/>
                                        </p:tgtEl>
                                        <p:attrNameLst>
                                          <p:attrName>style.visibility</p:attrName>
                                        </p:attrNameLst>
                                      </p:cBhvr>
                                      <p:to>
                                        <p:strVal val="visible"/>
                                      </p:to>
                                    </p:set>
                                    <p:anim calcmode="lin" valueType="num">
                                      <p:cBhvr additive="base">
                                        <p:cTn id="13" dur="500" fill="hold"/>
                                        <p:tgtEl>
                                          <p:spTgt spid="317442"/>
                                        </p:tgtEl>
                                        <p:attrNameLst>
                                          <p:attrName>ppt_x</p:attrName>
                                        </p:attrNameLst>
                                      </p:cBhvr>
                                      <p:tavLst>
                                        <p:tav tm="0">
                                          <p:val>
                                            <p:strVal val="#ppt_x"/>
                                          </p:val>
                                        </p:tav>
                                        <p:tav tm="100000">
                                          <p:val>
                                            <p:strVal val="#ppt_x"/>
                                          </p:val>
                                        </p:tav>
                                      </p:tavLst>
                                    </p:anim>
                                    <p:anim calcmode="lin" valueType="num">
                                      <p:cBhvr additive="base">
                                        <p:cTn id="14" dur="500" fill="hold"/>
                                        <p:tgtEl>
                                          <p:spTgt spid="3174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43"/>
                                        </p:tgtEl>
                                        <p:attrNameLst>
                                          <p:attrName>style.visibility</p:attrName>
                                        </p:attrNameLst>
                                      </p:cBhvr>
                                      <p:to>
                                        <p:strVal val="visible"/>
                                      </p:to>
                                    </p:set>
                                    <p:anim calcmode="lin" valueType="num">
                                      <p:cBhvr additive="base">
                                        <p:cTn id="31" dur="500" fill="hold"/>
                                        <p:tgtEl>
                                          <p:spTgt spid="317443"/>
                                        </p:tgtEl>
                                        <p:attrNameLst>
                                          <p:attrName>ppt_x</p:attrName>
                                        </p:attrNameLst>
                                      </p:cBhvr>
                                      <p:tavLst>
                                        <p:tav tm="0">
                                          <p:val>
                                            <p:strVal val="#ppt_x"/>
                                          </p:val>
                                        </p:tav>
                                        <p:tav tm="100000">
                                          <p:val>
                                            <p:strVal val="#ppt_x"/>
                                          </p:val>
                                        </p:tav>
                                      </p:tavLst>
                                    </p:anim>
                                    <p:anim calcmode="lin" valueType="num">
                                      <p:cBhvr additive="base">
                                        <p:cTn id="32" dur="500" fill="hold"/>
                                        <p:tgtEl>
                                          <p:spTgt spid="3174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1143000"/>
          <a:ext cx="8229600" cy="1654155"/>
        </p:xfrm>
        <a:graphic>
          <a:graphicData uri="http://schemas.openxmlformats.org/drawingml/2006/table">
            <a:tbl>
              <a:tblPr bandRow="1">
                <a:tableStyleId>{5C22544A-7EE6-4342-B048-85BDC9FD1C3A}</a:tableStyleId>
              </a:tblPr>
              <a:tblGrid>
                <a:gridCol w="1371600"/>
                <a:gridCol w="1371600"/>
                <a:gridCol w="1371600"/>
                <a:gridCol w="1066800"/>
                <a:gridCol w="1447800"/>
                <a:gridCol w="1600200"/>
              </a:tblGrid>
              <a:tr h="124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0" dirty="0" smtClean="0">
                          <a:solidFill>
                            <a:schemeClr val="tx1"/>
                          </a:solidFill>
                        </a:rPr>
                        <a:t>  </a:t>
                      </a:r>
                      <a:r>
                        <a:rPr lang="en-US" dirty="0" smtClean="0">
                          <a:solidFill>
                            <a:schemeClr val="tx1"/>
                          </a:solidFill>
                        </a:rPr>
                        <a:t>  0   </a:t>
                      </a:r>
                      <a:r>
                        <a:rPr lang="en-US" baseline="0" dirty="0" smtClean="0">
                          <a:solidFill>
                            <a:schemeClr val="tx1"/>
                          </a:solidFill>
                        </a:rPr>
                        <a:t> 0</a:t>
                      </a:r>
                      <a:r>
                        <a:rPr lang="en-US"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a:t>
                      </a:r>
                      <a:r>
                        <a:rPr lang="en-US" baseline="0" dirty="0" smtClean="0">
                          <a:solidFill>
                            <a:schemeClr val="tx1"/>
                          </a:solidFill>
                        </a:rPr>
                        <a:t> </a:t>
                      </a:r>
                      <a:r>
                        <a:rPr lang="en-US" dirty="0" smtClean="0">
                          <a:solidFill>
                            <a:schemeClr val="tx1"/>
                          </a:solidFill>
                        </a:rPr>
                        <a:t>   3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a:t>
                      </a:r>
                      <a:r>
                        <a:rPr lang="en-US" baseline="0" dirty="0" smtClean="0">
                          <a:solidFill>
                            <a:schemeClr val="tx1"/>
                          </a:solidFill>
                        </a:rPr>
                        <a:t> </a:t>
                      </a:r>
                      <a:r>
                        <a:rPr lang="en-US" dirty="0" smtClean="0">
                          <a:solidFill>
                            <a:schemeClr val="tx1"/>
                          </a:solidFill>
                        </a:rPr>
                        <a:t>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0" dirty="0" smtClean="0">
                          <a:solidFill>
                            <a:schemeClr val="tx1"/>
                          </a:solidFill>
                        </a:rPr>
                        <a:t> </a:t>
                      </a:r>
                      <a:r>
                        <a:rPr lang="en-US" dirty="0" smtClean="0">
                          <a:solidFill>
                            <a:schemeClr val="tx1"/>
                          </a:solidFill>
                        </a:rPr>
                        <a:t>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a:t>
                      </a:r>
                      <a:r>
                        <a:rPr lang="en-US" baseline="0" dirty="0" smtClean="0">
                          <a:solidFill>
                            <a:schemeClr val="tx1"/>
                          </a:solidFill>
                        </a:rPr>
                        <a:t> </a:t>
                      </a:r>
                      <a:r>
                        <a:rPr lang="en-US" dirty="0" smtClean="0">
                          <a:solidFill>
                            <a:schemeClr val="tx1"/>
                          </a:solidFill>
                        </a:rPr>
                        <a:t>   3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465">
                <a:tc>
                  <a:txBody>
                    <a:bodyPr/>
                    <a:lstStyle/>
                    <a:p>
                      <a:r>
                        <a:rPr lang="en-US" dirty="0" smtClean="0">
                          <a:solidFill>
                            <a:schemeClr val="tx1"/>
                          </a:solidFill>
                        </a:rPr>
                        <a:t>(0   1   1)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0" dirty="0" smtClean="0">
                          <a:solidFill>
                            <a:schemeClr val="tx1"/>
                          </a:solidFill>
                        </a:rPr>
                        <a:t> </a:t>
                      </a:r>
                      <a:r>
                        <a:rPr lang="en-US" dirty="0" smtClean="0">
                          <a:solidFill>
                            <a:schemeClr val="tx1"/>
                          </a:solidFill>
                        </a:rPr>
                        <a:t>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a:t>
                      </a:r>
                      <a:r>
                        <a:rPr lang="en-US" baseline="0" dirty="0" smtClean="0">
                          <a:solidFill>
                            <a:schemeClr val="tx1"/>
                          </a:solidFill>
                        </a:rPr>
                        <a:t> </a:t>
                      </a:r>
                      <a:r>
                        <a:rPr lang="en-US" dirty="0" smtClean="0">
                          <a:solidFill>
                            <a:schemeClr val="tx1"/>
                          </a:solidFill>
                        </a:rPr>
                        <a:t>   3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0" dirty="0" smtClean="0">
                          <a:solidFill>
                            <a:schemeClr val="tx1"/>
                          </a:solidFill>
                        </a:rPr>
                        <a:t> </a:t>
                      </a:r>
                      <a:r>
                        <a:rPr lang="en-US" dirty="0" smtClean="0">
                          <a:solidFill>
                            <a:schemeClr val="tx1"/>
                          </a:solidFill>
                        </a:rPr>
                        <a:t>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a:t>
                      </a:r>
                      <a:r>
                        <a:rPr lang="en-US" baseline="0" dirty="0" smtClean="0">
                          <a:solidFill>
                            <a:schemeClr val="tx1"/>
                          </a:solidFill>
                        </a:rPr>
                        <a:t> </a:t>
                      </a:r>
                      <a:r>
                        <a:rPr lang="en-US" dirty="0" smtClean="0">
                          <a:solidFill>
                            <a:schemeClr val="tx1"/>
                          </a:solidFill>
                        </a:rPr>
                        <a:t>   3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TextBox 2"/>
          <p:cNvSpPr txBox="1"/>
          <p:nvPr/>
        </p:nvSpPr>
        <p:spPr>
          <a:xfrm>
            <a:off x="457200" y="0"/>
            <a:ext cx="7371505" cy="584775"/>
          </a:xfrm>
          <a:prstGeom prst="rect">
            <a:avLst/>
          </a:prstGeom>
          <a:noFill/>
        </p:spPr>
        <p:txBody>
          <a:bodyPr wrap="none" rtlCol="0">
            <a:spAutoFit/>
          </a:bodyPr>
          <a:lstStyle/>
          <a:p>
            <a:r>
              <a:rPr lang="en-US" sz="3200" b="1" dirty="0" smtClean="0"/>
              <a:t>Finally, the results for the tenth epoch are</a:t>
            </a:r>
            <a:r>
              <a:rPr lang="en-US" sz="2000" dirty="0" smtClean="0"/>
              <a:t>:</a:t>
            </a:r>
            <a:endParaRPr lang="en-US" sz="2000" dirty="0"/>
          </a:p>
        </p:txBody>
      </p:sp>
      <p:pic>
        <p:nvPicPr>
          <p:cNvPr id="4" name="Picture 5"/>
          <p:cNvPicPr>
            <a:picLocks noChangeAspect="1" noChangeArrowheads="1"/>
          </p:cNvPicPr>
          <p:nvPr/>
        </p:nvPicPr>
        <p:blipFill>
          <a:blip r:embed="rId2" cstate="print"/>
          <a:srcRect/>
          <a:stretch>
            <a:fillRect/>
          </a:stretch>
        </p:blipFill>
        <p:spPr bwMode="auto">
          <a:xfrm>
            <a:off x="1143000" y="2895600"/>
            <a:ext cx="6524625" cy="4171950"/>
          </a:xfrm>
          <a:prstGeom prst="rect">
            <a:avLst/>
          </a:prstGeom>
          <a:noFill/>
          <a:ln w="9525">
            <a:noFill/>
            <a:miter lim="800000"/>
            <a:headEnd/>
            <a:tailEnd/>
          </a:ln>
        </p:spPr>
      </p:pic>
      <p:sp>
        <p:nvSpPr>
          <p:cNvPr id="7" name="TextBox 6"/>
          <p:cNvSpPr txBox="1"/>
          <p:nvPr/>
        </p:nvSpPr>
        <p:spPr>
          <a:xfrm>
            <a:off x="381000" y="533400"/>
            <a:ext cx="8305800" cy="646331"/>
          </a:xfrm>
          <a:prstGeom prst="rect">
            <a:avLst/>
          </a:prstGeom>
          <a:noFill/>
        </p:spPr>
        <p:txBody>
          <a:bodyPr wrap="square" rtlCol="0">
            <a:spAutoFit/>
          </a:bodyPr>
          <a:lstStyle/>
          <a:p>
            <a:r>
              <a:rPr lang="en-US" dirty="0" smtClean="0"/>
              <a:t>INPUTS               NET                   OUTPUT           TARGET        WEIGHT              WEIGHTS </a:t>
            </a:r>
          </a:p>
          <a:p>
            <a:r>
              <a:rPr lang="en-US" dirty="0" smtClean="0"/>
              <a:t>					             CHANGES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24000" y="0"/>
            <a:ext cx="8229600" cy="1143000"/>
          </a:xfrm>
        </p:spPr>
        <p:txBody>
          <a:bodyPr/>
          <a:lstStyle/>
          <a:p>
            <a:pPr eaLnBrk="1" hangingPunct="1"/>
            <a:r>
              <a:rPr lang="en-US" b="1" u="sng" smtClean="0">
                <a:solidFill>
                  <a:srgbClr val="FF0066"/>
                </a:solidFill>
              </a:rPr>
              <a:t>NEURON</a:t>
            </a:r>
          </a:p>
        </p:txBody>
      </p:sp>
      <p:sp>
        <p:nvSpPr>
          <p:cNvPr id="71683" name="Rectangle 3"/>
          <p:cNvSpPr>
            <a:spLocks noGrp="1" noChangeArrowheads="1"/>
          </p:cNvSpPr>
          <p:nvPr>
            <p:ph type="body" sz="half" idx="2"/>
          </p:nvPr>
        </p:nvSpPr>
        <p:spPr>
          <a:xfrm>
            <a:off x="4724400" y="990600"/>
            <a:ext cx="3270250" cy="4525963"/>
          </a:xfrm>
        </p:spPr>
        <p:txBody>
          <a:bodyPr>
            <a:normAutofit fontScale="92500"/>
          </a:bodyPr>
          <a:lstStyle/>
          <a:p>
            <a:pPr eaLnBrk="1" hangingPunct="1"/>
            <a:r>
              <a:rPr lang="en-US" sz="2800" smtClean="0">
                <a:solidFill>
                  <a:srgbClr val="0000FF"/>
                </a:solidFill>
                <a:cs typeface="Times New Roman" pitchFamily="18" charset="0"/>
              </a:rPr>
              <a:t>Neuron = nerve cell</a:t>
            </a:r>
          </a:p>
          <a:p>
            <a:pPr eaLnBrk="1" hangingPunct="1"/>
            <a:r>
              <a:rPr lang="en-US" sz="2800" smtClean="0">
                <a:solidFill>
                  <a:srgbClr val="0000FF"/>
                </a:solidFill>
                <a:cs typeface="Times New Roman" pitchFamily="18" charset="0"/>
              </a:rPr>
              <a:t>Soma = Cell Body</a:t>
            </a:r>
          </a:p>
          <a:p>
            <a:pPr eaLnBrk="1" hangingPunct="1">
              <a:buFontTx/>
              <a:buNone/>
            </a:pPr>
            <a:r>
              <a:rPr lang="en-US" sz="2800" smtClean="0">
                <a:solidFill>
                  <a:srgbClr val="0000FF"/>
                </a:solidFill>
                <a:cs typeface="Times New Roman" pitchFamily="18" charset="0"/>
              </a:rPr>
              <a:t>   (decisions are made)</a:t>
            </a:r>
          </a:p>
          <a:p>
            <a:pPr eaLnBrk="1" hangingPunct="1"/>
            <a:r>
              <a:rPr lang="en-US" sz="2800" smtClean="0">
                <a:solidFill>
                  <a:srgbClr val="0000FF"/>
                </a:solidFill>
                <a:cs typeface="Times New Roman" pitchFamily="18" charset="0"/>
              </a:rPr>
              <a:t>Dendrites – carry information into the cell</a:t>
            </a:r>
          </a:p>
          <a:p>
            <a:pPr eaLnBrk="1" hangingPunct="1"/>
            <a:r>
              <a:rPr lang="en-US" sz="2800" smtClean="0">
                <a:solidFill>
                  <a:srgbClr val="0000FF"/>
                </a:solidFill>
                <a:cs typeface="Times New Roman" pitchFamily="18" charset="0"/>
              </a:rPr>
              <a:t>Axon – carry output to other neurons                      </a:t>
            </a:r>
          </a:p>
          <a:p>
            <a:pPr eaLnBrk="1" hangingPunct="1">
              <a:buFontTx/>
              <a:buNone/>
            </a:pPr>
            <a:endParaRPr lang="en-US" sz="2800" smtClean="0">
              <a:solidFill>
                <a:srgbClr val="0000FF"/>
              </a:solidFill>
              <a:cs typeface="Times New Roman" pitchFamily="18" charset="0"/>
            </a:endParaRPr>
          </a:p>
          <a:p>
            <a:pPr eaLnBrk="1" hangingPunct="1"/>
            <a:endParaRPr lang="en-US" sz="2800" smtClean="0">
              <a:solidFill>
                <a:srgbClr val="0000FF"/>
              </a:solidFill>
              <a:cs typeface="Times New Roman" pitchFamily="18" charset="0"/>
            </a:endParaRPr>
          </a:p>
          <a:p>
            <a:pPr eaLnBrk="1" hangingPunct="1">
              <a:buFontTx/>
              <a:buNone/>
            </a:pPr>
            <a:endParaRPr lang="en-US" sz="2800" smtClean="0">
              <a:solidFill>
                <a:srgbClr val="CC0000"/>
              </a:solidFill>
              <a:cs typeface="Times New Roman" pitchFamily="18" charset="0"/>
            </a:endParaRPr>
          </a:p>
        </p:txBody>
      </p:sp>
      <p:pic>
        <p:nvPicPr>
          <p:cNvPr id="71684" name="Picture 4" descr="Neuron.gif (3610 bytes)"/>
          <p:cNvPicPr>
            <a:picLocks noGrp="1" noChangeAspect="1" noChangeArrowheads="1"/>
          </p:cNvPicPr>
          <p:nvPr>
            <p:ph type="clipArt" sz="half" idx="1"/>
          </p:nvPr>
        </p:nvPicPr>
        <p:blipFill>
          <a:blip r:embed="rId2" r:link="rId3" cstate="print">
            <a:clrChange>
              <a:clrFrom>
                <a:srgbClr val="FFFFFF"/>
              </a:clrFrom>
              <a:clrTo>
                <a:srgbClr val="FFFFFF">
                  <a:alpha val="0"/>
                </a:srgbClr>
              </a:clrTo>
            </a:clrChange>
          </a:blip>
          <a:srcRect/>
          <a:stretch>
            <a:fillRect/>
          </a:stretch>
        </p:blipFill>
        <p:spPr>
          <a:xfrm>
            <a:off x="-138113" y="1066800"/>
            <a:ext cx="4792663" cy="4975225"/>
          </a:xfr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 calcmode="lin" valueType="num">
                                      <p:cBhvr additive="base">
                                        <p:cTn id="7" dur="500" fill="hold"/>
                                        <p:tgtEl>
                                          <p:spTgt spid="71684"/>
                                        </p:tgtEl>
                                        <p:attrNameLst>
                                          <p:attrName>ppt_x</p:attrName>
                                        </p:attrNameLst>
                                      </p:cBhvr>
                                      <p:tavLst>
                                        <p:tav tm="0">
                                          <p:val>
                                            <p:strVal val="#ppt_x"/>
                                          </p:val>
                                        </p:tav>
                                        <p:tav tm="100000">
                                          <p:val>
                                            <p:strVal val="#ppt_x"/>
                                          </p:val>
                                        </p:tav>
                                      </p:tavLst>
                                    </p:anim>
                                    <p:anim calcmode="lin" valueType="num">
                                      <p:cBhvr additive="base">
                                        <p:cTn id="8" dur="500" fill="hold"/>
                                        <p:tgtEl>
                                          <p:spTgt spid="716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683">
                                            <p:txEl>
                                              <p:pRg st="0" end="0"/>
                                            </p:txEl>
                                          </p:spTgt>
                                        </p:tgtEl>
                                        <p:attrNameLst>
                                          <p:attrName>style.visibility</p:attrName>
                                        </p:attrNameLst>
                                      </p:cBhvr>
                                      <p:to>
                                        <p:strVal val="visible"/>
                                      </p:to>
                                    </p:set>
                                    <p:anim calcmode="lin" valueType="num">
                                      <p:cBhvr additive="base">
                                        <p:cTn id="13" dur="500" fill="hold"/>
                                        <p:tgtEl>
                                          <p:spTgt spid="7168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683">
                                            <p:txEl>
                                              <p:pRg st="1" end="1"/>
                                            </p:txEl>
                                          </p:spTgt>
                                        </p:tgtEl>
                                        <p:attrNameLst>
                                          <p:attrName>style.visibility</p:attrName>
                                        </p:attrNameLst>
                                      </p:cBhvr>
                                      <p:to>
                                        <p:strVal val="visible"/>
                                      </p:to>
                                    </p:set>
                                    <p:anim calcmode="lin" valueType="num">
                                      <p:cBhvr additive="base">
                                        <p:cTn id="19" dur="500" fill="hold"/>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683">
                                            <p:txEl>
                                              <p:pRg st="2" end="2"/>
                                            </p:txEl>
                                          </p:spTgt>
                                        </p:tgtEl>
                                        <p:attrNameLst>
                                          <p:attrName>style.visibility</p:attrName>
                                        </p:attrNameLst>
                                      </p:cBhvr>
                                      <p:to>
                                        <p:strVal val="visible"/>
                                      </p:to>
                                    </p:set>
                                    <p:anim calcmode="lin" valueType="num">
                                      <p:cBhvr additive="base">
                                        <p:cTn id="25"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683">
                                            <p:txEl>
                                              <p:pRg st="3" end="3"/>
                                            </p:txEl>
                                          </p:spTgt>
                                        </p:tgtEl>
                                        <p:attrNameLst>
                                          <p:attrName>style.visibility</p:attrName>
                                        </p:attrNameLst>
                                      </p:cBhvr>
                                      <p:to>
                                        <p:strVal val="visible"/>
                                      </p:to>
                                    </p:set>
                                    <p:anim calcmode="lin" valueType="num">
                                      <p:cBhvr additive="base">
                                        <p:cTn id="31" dur="500" fill="hold"/>
                                        <p:tgtEl>
                                          <p:spTgt spid="7168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6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1683">
                                            <p:txEl>
                                              <p:pRg st="4" end="4"/>
                                            </p:txEl>
                                          </p:spTgt>
                                        </p:tgtEl>
                                        <p:attrNameLst>
                                          <p:attrName>style.visibility</p:attrName>
                                        </p:attrNameLst>
                                      </p:cBhvr>
                                      <p:to>
                                        <p:strVal val="visible"/>
                                      </p:to>
                                    </p:set>
                                    <p:anim calcmode="lin" valueType="num">
                                      <p:cBhvr additive="base">
                                        <p:cTn id="37" dur="500" fill="hold"/>
                                        <p:tgtEl>
                                          <p:spTgt spid="7168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6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6" name="Picture 2"/>
          <p:cNvPicPr>
            <a:picLocks noChangeAspect="1" noChangeArrowheads="1"/>
          </p:cNvPicPr>
          <p:nvPr/>
        </p:nvPicPr>
        <p:blipFill>
          <a:blip r:embed="rId2" cstate="print"/>
          <a:srcRect/>
          <a:stretch>
            <a:fillRect/>
          </a:stretch>
        </p:blipFill>
        <p:spPr bwMode="auto">
          <a:xfrm>
            <a:off x="1919288" y="609600"/>
            <a:ext cx="6238114" cy="490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p:cNvPicPr>
            <a:picLocks noChangeAspect="1" noChangeArrowheads="1"/>
          </p:cNvPicPr>
          <p:nvPr/>
        </p:nvPicPr>
        <p:blipFill>
          <a:blip r:embed="rId2" cstate="print"/>
          <a:srcRect/>
          <a:stretch>
            <a:fillRect/>
          </a:stretch>
        </p:blipFill>
        <p:spPr bwMode="auto">
          <a:xfrm>
            <a:off x="0" y="0"/>
            <a:ext cx="9020175" cy="1085850"/>
          </a:xfrm>
          <a:prstGeom prst="rect">
            <a:avLst/>
          </a:prstGeom>
          <a:noFill/>
          <a:ln w="9525">
            <a:noFill/>
            <a:miter lim="800000"/>
            <a:headEnd/>
            <a:tailEnd/>
          </a:ln>
        </p:spPr>
      </p:pic>
      <p:pic>
        <p:nvPicPr>
          <p:cNvPr id="462851" name="Picture 3"/>
          <p:cNvPicPr>
            <a:picLocks noChangeAspect="1" noChangeArrowheads="1"/>
          </p:cNvPicPr>
          <p:nvPr/>
        </p:nvPicPr>
        <p:blipFill>
          <a:blip r:embed="rId3" cstate="print"/>
          <a:srcRect/>
          <a:stretch>
            <a:fillRect/>
          </a:stretch>
        </p:blipFill>
        <p:spPr bwMode="auto">
          <a:xfrm>
            <a:off x="0" y="1143000"/>
            <a:ext cx="8877300" cy="1409700"/>
          </a:xfrm>
          <a:prstGeom prst="rect">
            <a:avLst/>
          </a:prstGeom>
          <a:noFill/>
          <a:ln w="9525">
            <a:noFill/>
            <a:miter lim="800000"/>
            <a:headEnd/>
            <a:tailEnd/>
          </a:ln>
        </p:spPr>
      </p:pic>
      <p:pic>
        <p:nvPicPr>
          <p:cNvPr id="462852" name="Picture 4"/>
          <p:cNvPicPr>
            <a:picLocks noChangeAspect="1" noChangeArrowheads="1"/>
          </p:cNvPicPr>
          <p:nvPr/>
        </p:nvPicPr>
        <p:blipFill>
          <a:blip r:embed="rId4" cstate="print"/>
          <a:srcRect/>
          <a:stretch>
            <a:fillRect/>
          </a:stretch>
        </p:blipFill>
        <p:spPr bwMode="auto">
          <a:xfrm>
            <a:off x="0" y="2743200"/>
            <a:ext cx="5314950" cy="923925"/>
          </a:xfrm>
          <a:prstGeom prst="rect">
            <a:avLst/>
          </a:prstGeom>
          <a:noFill/>
          <a:ln w="9525">
            <a:noFill/>
            <a:miter lim="800000"/>
            <a:headEnd/>
            <a:tailEnd/>
          </a:ln>
        </p:spPr>
      </p:pic>
      <p:pic>
        <p:nvPicPr>
          <p:cNvPr id="462853" name="Picture 5"/>
          <p:cNvPicPr>
            <a:picLocks noChangeAspect="1" noChangeArrowheads="1"/>
          </p:cNvPicPr>
          <p:nvPr/>
        </p:nvPicPr>
        <p:blipFill>
          <a:blip r:embed="rId5" cstate="print"/>
          <a:srcRect/>
          <a:stretch>
            <a:fillRect/>
          </a:stretch>
        </p:blipFill>
        <p:spPr bwMode="auto">
          <a:xfrm>
            <a:off x="0" y="3810000"/>
            <a:ext cx="5791200" cy="876300"/>
          </a:xfrm>
          <a:prstGeom prst="rect">
            <a:avLst/>
          </a:prstGeom>
          <a:noFill/>
          <a:ln w="9525">
            <a:noFill/>
            <a:miter lim="800000"/>
            <a:headEnd/>
            <a:tailEnd/>
          </a:ln>
        </p:spPr>
      </p:pic>
      <p:pic>
        <p:nvPicPr>
          <p:cNvPr id="462854" name="Picture 6"/>
          <p:cNvPicPr>
            <a:picLocks noChangeAspect="1" noChangeArrowheads="1"/>
          </p:cNvPicPr>
          <p:nvPr/>
        </p:nvPicPr>
        <p:blipFill>
          <a:blip r:embed="rId6" cstate="print"/>
          <a:srcRect/>
          <a:stretch>
            <a:fillRect/>
          </a:stretch>
        </p:blipFill>
        <p:spPr bwMode="auto">
          <a:xfrm>
            <a:off x="0" y="4800600"/>
            <a:ext cx="8010525" cy="923925"/>
          </a:xfrm>
          <a:prstGeom prst="rect">
            <a:avLst/>
          </a:prstGeom>
          <a:noFill/>
          <a:ln w="9525">
            <a:noFill/>
            <a:miter lim="800000"/>
            <a:headEnd/>
            <a:tailEnd/>
          </a:ln>
        </p:spPr>
      </p:pic>
      <p:pic>
        <p:nvPicPr>
          <p:cNvPr id="462855" name="Picture 7"/>
          <p:cNvPicPr>
            <a:picLocks noChangeAspect="1" noChangeArrowheads="1"/>
          </p:cNvPicPr>
          <p:nvPr/>
        </p:nvPicPr>
        <p:blipFill>
          <a:blip r:embed="rId7" cstate="print"/>
          <a:srcRect/>
          <a:stretch>
            <a:fillRect/>
          </a:stretch>
        </p:blipFill>
        <p:spPr bwMode="auto">
          <a:xfrm>
            <a:off x="0" y="5638800"/>
            <a:ext cx="8258175" cy="1009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2850"/>
                                        </p:tgtEl>
                                        <p:attrNameLst>
                                          <p:attrName>style.visibility</p:attrName>
                                        </p:attrNameLst>
                                      </p:cBhvr>
                                      <p:to>
                                        <p:strVal val="visible"/>
                                      </p:to>
                                    </p:set>
                                    <p:anim calcmode="lin" valueType="num">
                                      <p:cBhvr additive="base">
                                        <p:cTn id="7" dur="500" fill="hold"/>
                                        <p:tgtEl>
                                          <p:spTgt spid="462850"/>
                                        </p:tgtEl>
                                        <p:attrNameLst>
                                          <p:attrName>ppt_x</p:attrName>
                                        </p:attrNameLst>
                                      </p:cBhvr>
                                      <p:tavLst>
                                        <p:tav tm="0">
                                          <p:val>
                                            <p:strVal val="#ppt_x"/>
                                          </p:val>
                                        </p:tav>
                                        <p:tav tm="100000">
                                          <p:val>
                                            <p:strVal val="#ppt_x"/>
                                          </p:val>
                                        </p:tav>
                                      </p:tavLst>
                                    </p:anim>
                                    <p:anim calcmode="lin" valueType="num">
                                      <p:cBhvr additive="base">
                                        <p:cTn id="8" dur="500" fill="hold"/>
                                        <p:tgtEl>
                                          <p:spTgt spid="462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2851"/>
                                        </p:tgtEl>
                                        <p:attrNameLst>
                                          <p:attrName>style.visibility</p:attrName>
                                        </p:attrNameLst>
                                      </p:cBhvr>
                                      <p:to>
                                        <p:strVal val="visible"/>
                                      </p:to>
                                    </p:set>
                                    <p:anim calcmode="lin" valueType="num">
                                      <p:cBhvr additive="base">
                                        <p:cTn id="13" dur="500" fill="hold"/>
                                        <p:tgtEl>
                                          <p:spTgt spid="462851"/>
                                        </p:tgtEl>
                                        <p:attrNameLst>
                                          <p:attrName>ppt_x</p:attrName>
                                        </p:attrNameLst>
                                      </p:cBhvr>
                                      <p:tavLst>
                                        <p:tav tm="0">
                                          <p:val>
                                            <p:strVal val="#ppt_x"/>
                                          </p:val>
                                        </p:tav>
                                        <p:tav tm="100000">
                                          <p:val>
                                            <p:strVal val="#ppt_x"/>
                                          </p:val>
                                        </p:tav>
                                      </p:tavLst>
                                    </p:anim>
                                    <p:anim calcmode="lin" valueType="num">
                                      <p:cBhvr additive="base">
                                        <p:cTn id="14" dur="500" fill="hold"/>
                                        <p:tgtEl>
                                          <p:spTgt spid="4628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2852"/>
                                        </p:tgtEl>
                                        <p:attrNameLst>
                                          <p:attrName>style.visibility</p:attrName>
                                        </p:attrNameLst>
                                      </p:cBhvr>
                                      <p:to>
                                        <p:strVal val="visible"/>
                                      </p:to>
                                    </p:set>
                                    <p:anim calcmode="lin" valueType="num">
                                      <p:cBhvr additive="base">
                                        <p:cTn id="19" dur="500" fill="hold"/>
                                        <p:tgtEl>
                                          <p:spTgt spid="462852"/>
                                        </p:tgtEl>
                                        <p:attrNameLst>
                                          <p:attrName>ppt_x</p:attrName>
                                        </p:attrNameLst>
                                      </p:cBhvr>
                                      <p:tavLst>
                                        <p:tav tm="0">
                                          <p:val>
                                            <p:strVal val="#ppt_x"/>
                                          </p:val>
                                        </p:tav>
                                        <p:tav tm="100000">
                                          <p:val>
                                            <p:strVal val="#ppt_x"/>
                                          </p:val>
                                        </p:tav>
                                      </p:tavLst>
                                    </p:anim>
                                    <p:anim calcmode="lin" valueType="num">
                                      <p:cBhvr additive="base">
                                        <p:cTn id="20" dur="500" fill="hold"/>
                                        <p:tgtEl>
                                          <p:spTgt spid="4628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2853"/>
                                        </p:tgtEl>
                                        <p:attrNameLst>
                                          <p:attrName>style.visibility</p:attrName>
                                        </p:attrNameLst>
                                      </p:cBhvr>
                                      <p:to>
                                        <p:strVal val="visible"/>
                                      </p:to>
                                    </p:set>
                                    <p:anim calcmode="lin" valueType="num">
                                      <p:cBhvr additive="base">
                                        <p:cTn id="25" dur="500" fill="hold"/>
                                        <p:tgtEl>
                                          <p:spTgt spid="462853"/>
                                        </p:tgtEl>
                                        <p:attrNameLst>
                                          <p:attrName>ppt_x</p:attrName>
                                        </p:attrNameLst>
                                      </p:cBhvr>
                                      <p:tavLst>
                                        <p:tav tm="0">
                                          <p:val>
                                            <p:strVal val="#ppt_x"/>
                                          </p:val>
                                        </p:tav>
                                        <p:tav tm="100000">
                                          <p:val>
                                            <p:strVal val="#ppt_x"/>
                                          </p:val>
                                        </p:tav>
                                      </p:tavLst>
                                    </p:anim>
                                    <p:anim calcmode="lin" valueType="num">
                                      <p:cBhvr additive="base">
                                        <p:cTn id="26" dur="500" fill="hold"/>
                                        <p:tgtEl>
                                          <p:spTgt spid="4628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2854"/>
                                        </p:tgtEl>
                                        <p:attrNameLst>
                                          <p:attrName>style.visibility</p:attrName>
                                        </p:attrNameLst>
                                      </p:cBhvr>
                                      <p:to>
                                        <p:strVal val="visible"/>
                                      </p:to>
                                    </p:set>
                                    <p:anim calcmode="lin" valueType="num">
                                      <p:cBhvr additive="base">
                                        <p:cTn id="31" dur="500" fill="hold"/>
                                        <p:tgtEl>
                                          <p:spTgt spid="462854"/>
                                        </p:tgtEl>
                                        <p:attrNameLst>
                                          <p:attrName>ppt_x</p:attrName>
                                        </p:attrNameLst>
                                      </p:cBhvr>
                                      <p:tavLst>
                                        <p:tav tm="0">
                                          <p:val>
                                            <p:strVal val="#ppt_x"/>
                                          </p:val>
                                        </p:tav>
                                        <p:tav tm="100000">
                                          <p:val>
                                            <p:strVal val="#ppt_x"/>
                                          </p:val>
                                        </p:tav>
                                      </p:tavLst>
                                    </p:anim>
                                    <p:anim calcmode="lin" valueType="num">
                                      <p:cBhvr additive="base">
                                        <p:cTn id="32" dur="500" fill="hold"/>
                                        <p:tgtEl>
                                          <p:spTgt spid="4628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2855"/>
                                        </p:tgtEl>
                                        <p:attrNameLst>
                                          <p:attrName>style.visibility</p:attrName>
                                        </p:attrNameLst>
                                      </p:cBhvr>
                                      <p:to>
                                        <p:strVal val="visible"/>
                                      </p:to>
                                    </p:set>
                                    <p:anim calcmode="lin" valueType="num">
                                      <p:cBhvr additive="base">
                                        <p:cTn id="37" dur="500" fill="hold"/>
                                        <p:tgtEl>
                                          <p:spTgt spid="462855"/>
                                        </p:tgtEl>
                                        <p:attrNameLst>
                                          <p:attrName>ppt_x</p:attrName>
                                        </p:attrNameLst>
                                      </p:cBhvr>
                                      <p:tavLst>
                                        <p:tav tm="0">
                                          <p:val>
                                            <p:strVal val="#ppt_x"/>
                                          </p:val>
                                        </p:tav>
                                        <p:tav tm="100000">
                                          <p:val>
                                            <p:strVal val="#ppt_x"/>
                                          </p:val>
                                        </p:tav>
                                      </p:tavLst>
                                    </p:anim>
                                    <p:anim calcmode="lin" valueType="num">
                                      <p:cBhvr additive="base">
                                        <p:cTn id="38" dur="500" fill="hold"/>
                                        <p:tgtEl>
                                          <p:spTgt spid="4628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
          <p:cNvPicPr>
            <a:picLocks noChangeAspect="1" noChangeArrowheads="1"/>
          </p:cNvPicPr>
          <p:nvPr/>
        </p:nvPicPr>
        <p:blipFill>
          <a:blip r:embed="rId2" cstate="print"/>
          <a:srcRect/>
          <a:stretch>
            <a:fillRect/>
          </a:stretch>
        </p:blipFill>
        <p:spPr bwMode="auto">
          <a:xfrm>
            <a:off x="119063" y="838200"/>
            <a:ext cx="8905875" cy="442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
          <p:cNvSpPr>
            <a:spLocks noChangeArrowheads="1"/>
          </p:cNvSpPr>
          <p:nvPr/>
        </p:nvSpPr>
        <p:spPr bwMode="auto">
          <a:xfrm>
            <a:off x="0" y="304800"/>
            <a:ext cx="9144000" cy="4967514"/>
          </a:xfrm>
          <a:prstGeom prst="rect">
            <a:avLst/>
          </a:prstGeom>
          <a:noFill/>
          <a:ln w="9525">
            <a:noFill/>
            <a:miter lim="800000"/>
            <a:headEnd/>
            <a:tailEnd/>
          </a:ln>
        </p:spPr>
        <p:txBody>
          <a:bodyPr>
            <a:spAutoFit/>
          </a:bodyPr>
          <a:lstStyle/>
          <a:p>
            <a:pPr>
              <a:lnSpc>
                <a:spcPct val="90000"/>
              </a:lnSpc>
            </a:pPr>
            <a:r>
              <a:rPr lang="en-US" altLang="ko-KR" sz="3600" b="1" dirty="0">
                <a:ea typeface="Gulim" pitchFamily="34" charset="-127"/>
              </a:rPr>
              <a:t>Although the </a:t>
            </a:r>
            <a:r>
              <a:rPr lang="en-US" altLang="ko-KR" sz="3600" b="1" dirty="0" err="1">
                <a:ea typeface="Gulim" pitchFamily="34" charset="-127"/>
              </a:rPr>
              <a:t>perceptron</a:t>
            </a:r>
            <a:r>
              <a:rPr lang="en-US" altLang="ko-KR" sz="3600" b="1" dirty="0">
                <a:ea typeface="Gulim" pitchFamily="34" charset="-127"/>
              </a:rPr>
              <a:t> rule finds a successful weight vector when the training examples are linearly separable, </a:t>
            </a:r>
            <a:r>
              <a:rPr lang="en-US" altLang="ko-KR" sz="3600" b="1" dirty="0">
                <a:solidFill>
                  <a:srgbClr val="FF0000"/>
                </a:solidFill>
                <a:ea typeface="Gulim" pitchFamily="34" charset="-127"/>
              </a:rPr>
              <a:t>it can fail to converge if the examples are </a:t>
            </a:r>
            <a:r>
              <a:rPr lang="en-US" altLang="ko-KR" sz="3600" b="1" i="1" dirty="0">
                <a:solidFill>
                  <a:srgbClr val="FF0000"/>
                </a:solidFill>
                <a:ea typeface="Gulim" pitchFamily="34" charset="-127"/>
              </a:rPr>
              <a:t>not linearly </a:t>
            </a:r>
            <a:r>
              <a:rPr lang="en-US" altLang="ko-KR" sz="3600" b="1" i="1" dirty="0" err="1">
                <a:solidFill>
                  <a:srgbClr val="FF0000"/>
                </a:solidFill>
                <a:ea typeface="Gulim" pitchFamily="34" charset="-127"/>
              </a:rPr>
              <a:t>separatable</a:t>
            </a:r>
            <a:r>
              <a:rPr lang="en-US" altLang="ko-KR" sz="3600" b="1" dirty="0">
                <a:ea typeface="Gulim" pitchFamily="34" charset="-127"/>
              </a:rPr>
              <a:t>. </a:t>
            </a:r>
          </a:p>
          <a:p>
            <a:pPr>
              <a:lnSpc>
                <a:spcPct val="90000"/>
              </a:lnSpc>
            </a:pPr>
            <a:endParaRPr lang="en-US" altLang="ko-KR" sz="3600" b="1" dirty="0">
              <a:ea typeface="Gulim" pitchFamily="34" charset="-127"/>
            </a:endParaRPr>
          </a:p>
          <a:p>
            <a:pPr>
              <a:lnSpc>
                <a:spcPct val="90000"/>
              </a:lnSpc>
            </a:pPr>
            <a:endParaRPr lang="en-US" altLang="ko-KR" sz="3600" b="1" dirty="0">
              <a:ea typeface="Gulim" pitchFamily="34" charset="-127"/>
            </a:endParaRPr>
          </a:p>
          <a:p>
            <a:pPr>
              <a:lnSpc>
                <a:spcPct val="90000"/>
              </a:lnSpc>
            </a:pPr>
            <a:r>
              <a:rPr lang="en-US" altLang="ko-KR" sz="3600" b="1" dirty="0">
                <a:ea typeface="Gulim" pitchFamily="34" charset="-127"/>
              </a:rPr>
              <a:t>A second training rule, called the delta rule, is designed to overcome this difficulty.</a:t>
            </a:r>
          </a:p>
          <a:p>
            <a:pPr>
              <a:lnSpc>
                <a:spcPct val="90000"/>
              </a:lnSpc>
            </a:pPr>
            <a:endParaRPr lang="en-US" altLang="ko-KR" sz="3200" b="1" dirty="0">
              <a:ea typeface="Gulim" pitchFamily="34" charset="-127"/>
            </a:endParaRPr>
          </a:p>
          <a:p>
            <a:pPr>
              <a:lnSpc>
                <a:spcPct val="90000"/>
              </a:lnSpc>
            </a:pPr>
            <a:endParaRPr lang="en-US" altLang="ko-KR" sz="3200" dirty="0">
              <a:ea typeface="Gulim" pitchFamily="34" charset="-127"/>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p:cNvSpPr>
            <a:spLocks noChangeArrowheads="1"/>
          </p:cNvSpPr>
          <p:nvPr/>
        </p:nvSpPr>
        <p:spPr bwMode="auto">
          <a:xfrm>
            <a:off x="0" y="990600"/>
            <a:ext cx="8915400" cy="5078313"/>
          </a:xfrm>
          <a:prstGeom prst="rect">
            <a:avLst/>
          </a:prstGeom>
          <a:noFill/>
          <a:ln w="9525">
            <a:noFill/>
            <a:miter lim="800000"/>
            <a:headEnd/>
            <a:tailEnd/>
          </a:ln>
        </p:spPr>
        <p:txBody>
          <a:bodyPr>
            <a:spAutoFit/>
          </a:bodyPr>
          <a:lstStyle/>
          <a:p>
            <a:pPr>
              <a:lnSpc>
                <a:spcPct val="90000"/>
              </a:lnSpc>
            </a:pPr>
            <a:r>
              <a:rPr lang="en-US" altLang="ko-KR" sz="3600" b="1" dirty="0">
                <a:ea typeface="Gulim" pitchFamily="34" charset="-127"/>
              </a:rPr>
              <a:t>The key idea of </a:t>
            </a:r>
            <a:r>
              <a:rPr lang="en-US" altLang="ko-KR" sz="3600" b="1" dirty="0">
                <a:solidFill>
                  <a:srgbClr val="FF0000"/>
                </a:solidFill>
                <a:ea typeface="Gulim" pitchFamily="34" charset="-127"/>
              </a:rPr>
              <a:t>delta rule</a:t>
            </a:r>
            <a:r>
              <a:rPr lang="en-US" altLang="ko-KR" sz="3600" b="1" dirty="0">
                <a:ea typeface="Gulim" pitchFamily="34" charset="-127"/>
              </a:rPr>
              <a:t>: </a:t>
            </a:r>
            <a:endParaRPr lang="en-US" altLang="ko-KR" sz="3600" b="1" dirty="0" smtClean="0">
              <a:ea typeface="Gulim" pitchFamily="34" charset="-127"/>
            </a:endParaRPr>
          </a:p>
          <a:p>
            <a:pPr>
              <a:lnSpc>
                <a:spcPct val="90000"/>
              </a:lnSpc>
            </a:pPr>
            <a:endParaRPr lang="en-US" altLang="ko-KR" sz="3600" b="1" dirty="0" smtClean="0">
              <a:ea typeface="Gulim" pitchFamily="34" charset="-127"/>
            </a:endParaRPr>
          </a:p>
          <a:p>
            <a:pPr>
              <a:lnSpc>
                <a:spcPct val="90000"/>
              </a:lnSpc>
            </a:pPr>
            <a:r>
              <a:rPr lang="en-US" altLang="ko-KR" sz="3600" b="1" dirty="0" smtClean="0">
                <a:ea typeface="Gulim" pitchFamily="34" charset="-127"/>
              </a:rPr>
              <a:t>to </a:t>
            </a:r>
            <a:r>
              <a:rPr lang="en-US" altLang="ko-KR" sz="3600" b="1" dirty="0">
                <a:ea typeface="Gulim" pitchFamily="34" charset="-127"/>
              </a:rPr>
              <a:t>use </a:t>
            </a:r>
            <a:r>
              <a:rPr lang="en-US" altLang="ko-KR" sz="3600" b="1" i="1" dirty="0">
                <a:solidFill>
                  <a:srgbClr val="FF0000"/>
                </a:solidFill>
                <a:ea typeface="Gulim" pitchFamily="34" charset="-127"/>
              </a:rPr>
              <a:t>gradient descent </a:t>
            </a:r>
            <a:r>
              <a:rPr lang="en-US" altLang="ko-KR" sz="3600" b="1" dirty="0">
                <a:ea typeface="Gulim" pitchFamily="34" charset="-127"/>
              </a:rPr>
              <a:t> to search the space of possible weight vector to find the weights that best fit the training examples. </a:t>
            </a:r>
          </a:p>
          <a:p>
            <a:pPr>
              <a:lnSpc>
                <a:spcPct val="90000"/>
              </a:lnSpc>
            </a:pPr>
            <a:endParaRPr lang="en-US" altLang="ko-KR" sz="3600" b="1" dirty="0">
              <a:ea typeface="Gulim" pitchFamily="34" charset="-127"/>
            </a:endParaRPr>
          </a:p>
          <a:p>
            <a:pPr>
              <a:lnSpc>
                <a:spcPct val="90000"/>
              </a:lnSpc>
            </a:pPr>
            <a:r>
              <a:rPr lang="en-US" altLang="ko-KR" sz="3600" b="1" dirty="0">
                <a:ea typeface="Gulim" pitchFamily="34" charset="-127"/>
              </a:rPr>
              <a:t>This rule is important because it provides the </a:t>
            </a:r>
            <a:r>
              <a:rPr lang="en-US" altLang="ko-KR" sz="3600" b="1" i="1" dirty="0">
                <a:ea typeface="Gulim" pitchFamily="34" charset="-127"/>
              </a:rPr>
              <a:t>basis</a:t>
            </a:r>
            <a:r>
              <a:rPr lang="en-US" altLang="ko-KR" sz="3600" b="1" dirty="0">
                <a:ea typeface="Gulim" pitchFamily="34" charset="-127"/>
              </a:rPr>
              <a:t> for the </a:t>
            </a:r>
            <a:r>
              <a:rPr lang="en-US" altLang="ko-KR" sz="3600" b="1" dirty="0" err="1">
                <a:ea typeface="Gulim" pitchFamily="34" charset="-127"/>
              </a:rPr>
              <a:t>backpropagration</a:t>
            </a:r>
            <a:r>
              <a:rPr lang="en-US" altLang="ko-KR" sz="3600" b="1" dirty="0">
                <a:ea typeface="Gulim" pitchFamily="34" charset="-127"/>
              </a:rPr>
              <a:t> algorithm, which can teach networks with many interconnected units</a:t>
            </a:r>
            <a:r>
              <a:rPr lang="en-US" altLang="ko-KR" sz="3600" dirty="0">
                <a:ea typeface="Gulim" pitchFamily="34" charset="-127"/>
              </a:rPr>
              <a:t>.</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p:cNvSpPr>
            <a:spLocks noChangeArrowheads="1"/>
          </p:cNvSpPr>
          <p:nvPr/>
        </p:nvSpPr>
        <p:spPr bwMode="auto">
          <a:xfrm>
            <a:off x="0" y="0"/>
            <a:ext cx="9144000" cy="6556375"/>
          </a:xfrm>
          <a:prstGeom prst="rect">
            <a:avLst/>
          </a:prstGeom>
          <a:noFill/>
          <a:ln w="9525">
            <a:noFill/>
            <a:miter lim="800000"/>
            <a:headEnd/>
            <a:tailEnd/>
          </a:ln>
        </p:spPr>
        <p:txBody>
          <a:bodyPr>
            <a:spAutoFit/>
          </a:bodyPr>
          <a:lstStyle/>
          <a:p>
            <a:r>
              <a:rPr lang="en-US" sz="2800" b="1" dirty="0"/>
              <a:t>Gradient descent</a:t>
            </a:r>
            <a:r>
              <a:rPr lang="en-US" sz="2800" dirty="0"/>
              <a:t> is a </a:t>
            </a:r>
            <a:r>
              <a:rPr lang="en-US" sz="2800" dirty="0">
                <a:hlinkClick r:id="rId2" tooltip="First-order approximation"/>
              </a:rPr>
              <a:t>first-order</a:t>
            </a:r>
            <a:r>
              <a:rPr lang="en-US" sz="2800" dirty="0"/>
              <a:t> </a:t>
            </a:r>
            <a:r>
              <a:rPr lang="en-US" sz="2800" dirty="0">
                <a:hlinkClick r:id="rId3" tooltip="Mathematical optimization"/>
              </a:rPr>
              <a:t>optimization</a:t>
            </a:r>
            <a:r>
              <a:rPr lang="en-US" sz="2800" dirty="0"/>
              <a:t> </a:t>
            </a:r>
            <a:r>
              <a:rPr lang="en-US" sz="2800" dirty="0">
                <a:hlinkClick r:id="rId4" tooltip="Algorithm"/>
              </a:rPr>
              <a:t>algorithm</a:t>
            </a:r>
            <a:r>
              <a:rPr lang="en-US" sz="2800" dirty="0"/>
              <a:t>. To find a </a:t>
            </a:r>
            <a:r>
              <a:rPr lang="en-US" sz="2800" dirty="0">
                <a:hlinkClick r:id="rId5" tooltip="Local minimum"/>
              </a:rPr>
              <a:t>local minimum</a:t>
            </a:r>
            <a:r>
              <a:rPr lang="en-US" sz="2800" dirty="0"/>
              <a:t> of a function using gradient descent, one takes steps proportional to the </a:t>
            </a:r>
            <a:r>
              <a:rPr lang="en-US" sz="2800" i="1" dirty="0"/>
              <a:t>negative</a:t>
            </a:r>
            <a:r>
              <a:rPr lang="en-US" sz="2800" dirty="0"/>
              <a:t> of the </a:t>
            </a:r>
            <a:r>
              <a:rPr lang="en-US" sz="2800" dirty="0">
                <a:hlinkClick r:id="rId6" tooltip="Gradient"/>
              </a:rPr>
              <a:t>gradient</a:t>
            </a:r>
            <a:r>
              <a:rPr lang="en-US" sz="2800" dirty="0"/>
              <a:t>(or of the approximate gradient) of the function at the current point.</a:t>
            </a:r>
          </a:p>
          <a:p>
            <a:endParaRPr lang="en-US" sz="2800" dirty="0"/>
          </a:p>
          <a:p>
            <a:endParaRPr lang="en-US" sz="2800" dirty="0"/>
          </a:p>
          <a:p>
            <a:r>
              <a:rPr lang="en-US" sz="2800" dirty="0"/>
              <a:t> If instead one takes steps proportional to the </a:t>
            </a:r>
            <a:r>
              <a:rPr lang="en-US" sz="2800" i="1" dirty="0"/>
              <a:t>positive</a:t>
            </a:r>
            <a:r>
              <a:rPr lang="en-US" sz="2800" dirty="0"/>
              <a:t> of the </a:t>
            </a:r>
            <a:r>
              <a:rPr lang="en-US" sz="2800" dirty="0">
                <a:hlinkClick r:id="rId6" tooltip="Gradient"/>
              </a:rPr>
              <a:t>gradient</a:t>
            </a:r>
            <a:r>
              <a:rPr lang="en-US" sz="2800" dirty="0"/>
              <a:t>, one approaches a </a:t>
            </a:r>
            <a:r>
              <a:rPr lang="en-US" sz="2800" dirty="0">
                <a:hlinkClick r:id="rId7" tooltip="Local maximum"/>
              </a:rPr>
              <a:t>local maximum</a:t>
            </a:r>
            <a:r>
              <a:rPr lang="en-US" sz="2800" dirty="0"/>
              <a:t> of that function; the procedure is then known as </a:t>
            </a:r>
            <a:r>
              <a:rPr lang="en-US" sz="2800" b="1" dirty="0"/>
              <a:t>gradient ascent</a:t>
            </a:r>
            <a:r>
              <a:rPr lang="en-US" sz="2800" dirty="0"/>
              <a:t>.</a:t>
            </a:r>
          </a:p>
          <a:p>
            <a:endParaRPr lang="en-US" sz="2800" dirty="0"/>
          </a:p>
          <a:p>
            <a:endParaRPr lang="en-US" sz="2800" dirty="0"/>
          </a:p>
          <a:p>
            <a:r>
              <a:rPr lang="en-US" sz="2800" dirty="0"/>
              <a:t>Gradient descent is also known as </a:t>
            </a:r>
            <a:r>
              <a:rPr lang="en-US" sz="2800" b="1" dirty="0"/>
              <a:t>steepest descent</a:t>
            </a:r>
            <a:r>
              <a:rPr lang="en-US" sz="2800" dirty="0"/>
              <a:t>, or the </a:t>
            </a:r>
            <a:r>
              <a:rPr lang="en-US" sz="2800" b="1" dirty="0"/>
              <a:t>method of steepest descent</a:t>
            </a:r>
            <a:r>
              <a:rPr 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2034">
                                            <p:txEl>
                                              <p:pRg st="0" end="0"/>
                                            </p:txEl>
                                          </p:spTgt>
                                        </p:tgtEl>
                                        <p:attrNameLst>
                                          <p:attrName>style.visibility</p:attrName>
                                        </p:attrNameLst>
                                      </p:cBhvr>
                                      <p:to>
                                        <p:strVal val="visible"/>
                                      </p:to>
                                    </p:set>
                                    <p:anim calcmode="lin" valueType="num">
                                      <p:cBhvr additive="base">
                                        <p:cTn id="7" dur="500" fill="hold"/>
                                        <p:tgtEl>
                                          <p:spTgt spid="1720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2034">
                                            <p:txEl>
                                              <p:pRg st="3" end="3"/>
                                            </p:txEl>
                                          </p:spTgt>
                                        </p:tgtEl>
                                        <p:attrNameLst>
                                          <p:attrName>style.visibility</p:attrName>
                                        </p:attrNameLst>
                                      </p:cBhvr>
                                      <p:to>
                                        <p:strVal val="visible"/>
                                      </p:to>
                                    </p:set>
                                    <p:anim calcmode="lin" valueType="num">
                                      <p:cBhvr additive="base">
                                        <p:cTn id="13" dur="500" fill="hold"/>
                                        <p:tgtEl>
                                          <p:spTgt spid="17203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0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2034">
                                            <p:txEl>
                                              <p:pRg st="6" end="6"/>
                                            </p:txEl>
                                          </p:spTgt>
                                        </p:tgtEl>
                                        <p:attrNameLst>
                                          <p:attrName>style.visibility</p:attrName>
                                        </p:attrNameLst>
                                      </p:cBhvr>
                                      <p:to>
                                        <p:strVal val="visible"/>
                                      </p:to>
                                    </p:set>
                                    <p:anim calcmode="lin" valueType="num">
                                      <p:cBhvr additive="base">
                                        <p:cTn id="19" dur="500" fill="hold"/>
                                        <p:tgtEl>
                                          <p:spTgt spid="17203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228600" y="228600"/>
            <a:ext cx="8578902" cy="5795963"/>
          </a:xfrm>
          <a:prstGeom prst="rect">
            <a:avLst/>
          </a:prstGeom>
          <a:noFill/>
          <a:ln w="9525">
            <a:noFill/>
            <a:miter lim="800000"/>
            <a:headEnd/>
            <a:tailEnd/>
          </a:ln>
        </p:spPr>
      </p:pic>
      <p:pic>
        <p:nvPicPr>
          <p:cNvPr id="378881" name="Picture 1"/>
          <p:cNvPicPr>
            <a:picLocks noChangeAspect="1" noChangeArrowheads="1"/>
          </p:cNvPicPr>
          <p:nvPr/>
        </p:nvPicPr>
        <p:blipFill>
          <a:blip r:embed="rId3" cstate="print"/>
          <a:srcRect/>
          <a:stretch>
            <a:fillRect/>
          </a:stretch>
        </p:blipFill>
        <p:spPr bwMode="auto">
          <a:xfrm>
            <a:off x="433388" y="57150"/>
            <a:ext cx="8277225" cy="674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638175" y="1233488"/>
            <a:ext cx="7867650" cy="439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839FB1AF-BA51-445E-91F2-8393228DF9C3}" type="slidenum">
              <a:rPr lang="en-US" altLang="en-US"/>
              <a:pPr/>
              <a:t>78</a:t>
            </a:fld>
            <a:endParaRPr lang="en-US" altLang="en-US"/>
          </a:p>
        </p:txBody>
      </p:sp>
      <p:sp>
        <p:nvSpPr>
          <p:cNvPr id="25603" name="Rectangle 3"/>
          <p:cNvSpPr>
            <a:spLocks noGrp="1" noChangeArrowheads="1"/>
          </p:cNvSpPr>
          <p:nvPr>
            <p:ph type="body" idx="4294967295"/>
          </p:nvPr>
        </p:nvSpPr>
        <p:spPr>
          <a:xfrm>
            <a:off x="914400" y="762000"/>
            <a:ext cx="8229600" cy="1676400"/>
          </a:xfrm>
        </p:spPr>
        <p:txBody>
          <a:bodyPr/>
          <a:lstStyle/>
          <a:p>
            <a:r>
              <a:rPr lang="en-US" altLang="ko-KR" sz="2400">
                <a:ea typeface="Gulim" pitchFamily="34" charset="-127"/>
              </a:rPr>
              <a:t>In order to derive a weight learning rule for linear units, let specify a measure for the </a:t>
            </a:r>
            <a:r>
              <a:rPr lang="en-US" altLang="ko-KR" sz="2400" b="1" i="1">
                <a:ea typeface="Gulim" pitchFamily="34" charset="-127"/>
              </a:rPr>
              <a:t>training error</a:t>
            </a:r>
            <a:r>
              <a:rPr lang="en-US" altLang="ko-KR" sz="2400">
                <a:ea typeface="Gulim" pitchFamily="34" charset="-127"/>
              </a:rPr>
              <a:t> of a weight vector, relative to the training examples. The Training Error can be computed as the following squared error</a:t>
            </a:r>
            <a:endParaRPr lang="en-US" sz="2400"/>
          </a:p>
        </p:txBody>
      </p:sp>
      <p:sp>
        <p:nvSpPr>
          <p:cNvPr id="25604" name="Text Box 4"/>
          <p:cNvSpPr txBox="1">
            <a:spLocks noChangeArrowheads="1"/>
          </p:cNvSpPr>
          <p:nvPr/>
        </p:nvSpPr>
        <p:spPr bwMode="auto">
          <a:xfrm>
            <a:off x="3048000" y="2438400"/>
            <a:ext cx="1371600" cy="366713"/>
          </a:xfrm>
          <a:prstGeom prst="rect">
            <a:avLst/>
          </a:prstGeom>
          <a:noFill/>
          <a:ln w="9525">
            <a:noFill/>
            <a:miter lim="800000"/>
            <a:headEnd/>
            <a:tailEnd/>
          </a:ln>
          <a:effectLst/>
        </p:spPr>
        <p:txBody>
          <a:bodyPr>
            <a:spAutoFit/>
          </a:bodyPr>
          <a:lstStyle/>
          <a:p>
            <a:pPr>
              <a:spcBef>
                <a:spcPct val="50000"/>
              </a:spcBef>
            </a:pPr>
            <a:endParaRPr lang="en-US"/>
          </a:p>
        </p:txBody>
      </p:sp>
      <p:pic>
        <p:nvPicPr>
          <p:cNvPr id="25605" name="Picture 5"/>
          <p:cNvPicPr>
            <a:picLocks noChangeAspect="1" noChangeArrowheads="1"/>
          </p:cNvPicPr>
          <p:nvPr/>
        </p:nvPicPr>
        <p:blipFill>
          <a:blip r:embed="rId2" cstate="print"/>
          <a:srcRect/>
          <a:stretch>
            <a:fillRect/>
          </a:stretch>
        </p:blipFill>
        <p:spPr bwMode="auto">
          <a:xfrm>
            <a:off x="2667000" y="2590800"/>
            <a:ext cx="3200400" cy="803275"/>
          </a:xfrm>
          <a:prstGeom prst="rect">
            <a:avLst/>
          </a:prstGeom>
          <a:noFill/>
          <a:ln w="9525">
            <a:noFill/>
            <a:miter lim="800000"/>
            <a:headEnd/>
            <a:tailEnd/>
          </a:ln>
        </p:spPr>
      </p:pic>
      <p:sp>
        <p:nvSpPr>
          <p:cNvPr id="25606" name="Text Box 6"/>
          <p:cNvSpPr txBox="1">
            <a:spLocks noChangeArrowheads="1"/>
          </p:cNvSpPr>
          <p:nvPr/>
        </p:nvSpPr>
        <p:spPr bwMode="auto">
          <a:xfrm>
            <a:off x="762000" y="3581400"/>
            <a:ext cx="7696200" cy="2647950"/>
          </a:xfrm>
          <a:prstGeom prst="rect">
            <a:avLst/>
          </a:prstGeom>
          <a:noFill/>
          <a:ln w="9525">
            <a:noFill/>
            <a:miter lim="800000"/>
            <a:headEnd/>
            <a:tailEnd/>
          </a:ln>
          <a:effectLst/>
        </p:spPr>
        <p:txBody>
          <a:bodyPr>
            <a:spAutoFit/>
          </a:bodyPr>
          <a:lstStyle/>
          <a:p>
            <a:r>
              <a:rPr lang="en-US" altLang="ko-KR" sz="2400">
                <a:ea typeface="Gulim" pitchFamily="34" charset="-127"/>
              </a:rPr>
              <a:t>where </a:t>
            </a:r>
            <a:r>
              <a:rPr lang="en-US" altLang="ko-KR" sz="2400" i="1">
                <a:ea typeface="Gulim" pitchFamily="34" charset="-127"/>
              </a:rPr>
              <a:t>D</a:t>
            </a:r>
            <a:r>
              <a:rPr lang="en-US" altLang="ko-KR" sz="2400">
                <a:ea typeface="Gulim" pitchFamily="34" charset="-127"/>
              </a:rPr>
              <a:t> is set of training examples, </a:t>
            </a:r>
            <a:r>
              <a:rPr lang="en-US" altLang="ko-KR" sz="2400" i="1">
                <a:ea typeface="Gulim" pitchFamily="34" charset="-127"/>
              </a:rPr>
              <a:t>t</a:t>
            </a:r>
            <a:r>
              <a:rPr lang="en-US" altLang="ko-KR" sz="2400" i="1" baseline="-25000">
                <a:ea typeface="Gulim" pitchFamily="34" charset="-127"/>
              </a:rPr>
              <a:t>d</a:t>
            </a:r>
            <a:r>
              <a:rPr lang="en-US" altLang="ko-KR" sz="2400">
                <a:ea typeface="Gulim" pitchFamily="34" charset="-127"/>
              </a:rPr>
              <a:t> is the target output for the training example </a:t>
            </a:r>
            <a:r>
              <a:rPr lang="en-US" altLang="ko-KR" sz="2400" i="1">
                <a:ea typeface="Gulim" pitchFamily="34" charset="-127"/>
              </a:rPr>
              <a:t>d</a:t>
            </a:r>
            <a:r>
              <a:rPr lang="en-US" altLang="ko-KR" sz="2400">
                <a:ea typeface="Gulim" pitchFamily="34" charset="-127"/>
              </a:rPr>
              <a:t> and </a:t>
            </a:r>
            <a:r>
              <a:rPr lang="en-US" altLang="ko-KR" sz="2400" i="1">
                <a:ea typeface="Gulim" pitchFamily="34" charset="-127"/>
              </a:rPr>
              <a:t>o</a:t>
            </a:r>
            <a:r>
              <a:rPr lang="en-US" altLang="ko-KR" sz="2400" i="1" baseline="-25000">
                <a:ea typeface="Gulim" pitchFamily="34" charset="-127"/>
              </a:rPr>
              <a:t>d</a:t>
            </a:r>
            <a:r>
              <a:rPr lang="en-US" altLang="ko-KR" sz="2400">
                <a:ea typeface="Gulim" pitchFamily="34" charset="-127"/>
              </a:rPr>
              <a:t> is the output of the linear unit for the training example </a:t>
            </a:r>
            <a:r>
              <a:rPr lang="en-US" altLang="ko-KR" sz="2400" i="1">
                <a:ea typeface="Gulim" pitchFamily="34" charset="-127"/>
              </a:rPr>
              <a:t>d</a:t>
            </a:r>
            <a:r>
              <a:rPr lang="en-US" altLang="ko-KR" sz="2400">
                <a:ea typeface="Gulim" pitchFamily="34" charset="-127"/>
              </a:rPr>
              <a:t>.</a:t>
            </a:r>
          </a:p>
          <a:p>
            <a:endParaRPr lang="en-US" altLang="ko-KR" sz="2400">
              <a:ea typeface="Gulim" pitchFamily="34" charset="-127"/>
            </a:endParaRPr>
          </a:p>
          <a:p>
            <a:r>
              <a:rPr lang="en-US" altLang="ko-KR" sz="2400">
                <a:ea typeface="Gulim" pitchFamily="34" charset="-127"/>
              </a:rPr>
              <a:t>Here we characterize </a:t>
            </a:r>
            <a:r>
              <a:rPr lang="en-US" altLang="ko-KR" sz="2400" i="1">
                <a:ea typeface="Gulim" pitchFamily="34" charset="-127"/>
              </a:rPr>
              <a:t>E </a:t>
            </a:r>
            <a:r>
              <a:rPr lang="en-US" altLang="ko-KR" sz="2400">
                <a:ea typeface="Gulim" pitchFamily="34" charset="-127"/>
              </a:rPr>
              <a:t>as </a:t>
            </a:r>
            <a:r>
              <a:rPr lang="en-US" altLang="ko-KR" sz="2400" b="1" i="1">
                <a:ea typeface="Gulim" pitchFamily="34" charset="-127"/>
              </a:rPr>
              <a:t>a function of weight vector</a:t>
            </a:r>
            <a:r>
              <a:rPr lang="en-US" altLang="ko-KR" sz="2400">
                <a:ea typeface="Gulim" pitchFamily="34" charset="-127"/>
              </a:rPr>
              <a:t> because the linear unit output </a:t>
            </a:r>
            <a:r>
              <a:rPr lang="en-US" altLang="ko-KR" sz="2400" i="1">
                <a:ea typeface="Gulim" pitchFamily="34" charset="-127"/>
              </a:rPr>
              <a:t>O</a:t>
            </a:r>
            <a:r>
              <a:rPr lang="en-US" altLang="ko-KR" sz="2400">
                <a:ea typeface="Gulim" pitchFamily="34" charset="-127"/>
              </a:rPr>
              <a:t> depends on this weight vector.</a:t>
            </a:r>
            <a:endParaRPr lang="en-US" sz="2400"/>
          </a:p>
        </p:txBody>
      </p:sp>
      <p:sp>
        <p:nvSpPr>
          <p:cNvPr id="25607" name="Text Box 7"/>
          <p:cNvSpPr txBox="1">
            <a:spLocks noChangeArrowheads="1"/>
          </p:cNvSpPr>
          <p:nvPr/>
        </p:nvSpPr>
        <p:spPr bwMode="auto">
          <a:xfrm>
            <a:off x="7086600" y="2895600"/>
            <a:ext cx="838200" cy="366713"/>
          </a:xfrm>
          <a:prstGeom prst="rect">
            <a:avLst/>
          </a:prstGeom>
          <a:noFill/>
          <a:ln w="9525">
            <a:noFill/>
            <a:miter lim="800000"/>
            <a:headEnd/>
            <a:tailEnd/>
          </a:ln>
          <a:effectLst/>
        </p:spPr>
        <p:txBody>
          <a:bodyPr>
            <a:spAutoFit/>
          </a:bodyPr>
          <a:lstStyle/>
          <a:p>
            <a:pPr>
              <a:spcBef>
                <a:spcPct val="50000"/>
              </a:spcBef>
            </a:pPr>
            <a:r>
              <a:rPr lang="en-US"/>
              <a:t>(2)</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61172CE-DF0F-4147-9856-FFAA87284790}" type="slidenum">
              <a:rPr lang="en-US" altLang="en-US"/>
              <a:pPr/>
              <a:t>79</a:t>
            </a:fld>
            <a:endParaRPr lang="en-US" altLang="en-US"/>
          </a:p>
        </p:txBody>
      </p:sp>
      <p:sp>
        <p:nvSpPr>
          <p:cNvPr id="26626" name="Rectangle 2"/>
          <p:cNvSpPr>
            <a:spLocks noGrp="1" noChangeArrowheads="1"/>
          </p:cNvSpPr>
          <p:nvPr>
            <p:ph type="title"/>
          </p:nvPr>
        </p:nvSpPr>
        <p:spPr>
          <a:xfrm>
            <a:off x="457200" y="277813"/>
            <a:ext cx="8229600" cy="636587"/>
          </a:xfrm>
        </p:spPr>
        <p:txBody>
          <a:bodyPr/>
          <a:lstStyle/>
          <a:p>
            <a:r>
              <a:rPr lang="en-US" altLang="ko-KR" sz="3200" b="1">
                <a:ea typeface="Gulim" pitchFamily="34" charset="-127"/>
              </a:rPr>
              <a:t>Hypothesis Space</a:t>
            </a:r>
            <a:endParaRPr lang="en-US" sz="3200" b="1"/>
          </a:p>
        </p:txBody>
      </p:sp>
      <p:sp>
        <p:nvSpPr>
          <p:cNvPr id="26627" name="Rectangle 3"/>
          <p:cNvSpPr>
            <a:spLocks noGrp="1" noChangeArrowheads="1"/>
          </p:cNvSpPr>
          <p:nvPr>
            <p:ph type="body" idx="1"/>
          </p:nvPr>
        </p:nvSpPr>
        <p:spPr>
          <a:xfrm>
            <a:off x="457200" y="1066800"/>
            <a:ext cx="8229600" cy="5791200"/>
          </a:xfrm>
        </p:spPr>
        <p:txBody>
          <a:bodyPr>
            <a:normAutofit lnSpcReduction="10000"/>
          </a:bodyPr>
          <a:lstStyle/>
          <a:p>
            <a:pPr>
              <a:lnSpc>
                <a:spcPct val="80000"/>
              </a:lnSpc>
            </a:pPr>
            <a:r>
              <a:rPr lang="en-US" altLang="ko-KR" sz="2600" dirty="0">
                <a:ea typeface="Gulim" pitchFamily="34" charset="-127"/>
              </a:rPr>
              <a:t>To understand the gradient descent algorithm, it is helpful to visualize the entire space of possible weight vectors and their associated </a:t>
            </a:r>
            <a:r>
              <a:rPr lang="en-US" altLang="ko-KR" sz="2600" i="1" dirty="0">
                <a:ea typeface="Gulim" pitchFamily="34" charset="-127"/>
              </a:rPr>
              <a:t>E</a:t>
            </a:r>
            <a:r>
              <a:rPr lang="en-US" altLang="ko-KR" sz="2600" dirty="0">
                <a:ea typeface="Gulim" pitchFamily="34" charset="-127"/>
              </a:rPr>
              <a:t> values, as illustrated in Figure </a:t>
            </a:r>
            <a:endParaRPr lang="en-US" altLang="ko-KR" sz="2600" dirty="0" smtClean="0">
              <a:ea typeface="Gulim" pitchFamily="34" charset="-127"/>
            </a:endParaRPr>
          </a:p>
          <a:p>
            <a:pPr>
              <a:lnSpc>
                <a:spcPct val="80000"/>
              </a:lnSpc>
            </a:pPr>
            <a:endParaRPr lang="en-US" altLang="ko-KR" sz="2600" dirty="0" smtClean="0">
              <a:ea typeface="Gulim" pitchFamily="34" charset="-127"/>
            </a:endParaRPr>
          </a:p>
          <a:p>
            <a:pPr>
              <a:lnSpc>
                <a:spcPct val="80000"/>
              </a:lnSpc>
            </a:pPr>
            <a:endParaRPr lang="en-US" altLang="ko-KR" sz="2600" dirty="0">
              <a:ea typeface="Gulim" pitchFamily="34" charset="-127"/>
            </a:endParaRPr>
          </a:p>
          <a:p>
            <a:pPr lvl="1">
              <a:lnSpc>
                <a:spcPct val="80000"/>
              </a:lnSpc>
            </a:pPr>
            <a:r>
              <a:rPr lang="en-US" altLang="ko-KR" sz="2200" dirty="0">
                <a:ea typeface="Gulim" pitchFamily="34" charset="-127"/>
              </a:rPr>
              <a:t>Here the axes w</a:t>
            </a:r>
            <a:r>
              <a:rPr lang="en-US" altLang="ko-KR" sz="2200" baseline="-25000" dirty="0">
                <a:ea typeface="Gulim" pitchFamily="34" charset="-127"/>
              </a:rPr>
              <a:t>o</a:t>
            </a:r>
            <a:r>
              <a:rPr lang="en-US" altLang="ko-KR" sz="2200" dirty="0">
                <a:ea typeface="Gulim" pitchFamily="34" charset="-127"/>
              </a:rPr>
              <a:t>,w</a:t>
            </a:r>
            <a:r>
              <a:rPr lang="en-US" altLang="ko-KR" sz="2200" baseline="-25000" dirty="0">
                <a:ea typeface="Gulim" pitchFamily="34" charset="-127"/>
              </a:rPr>
              <a:t>1</a:t>
            </a:r>
            <a:r>
              <a:rPr lang="en-US" altLang="ko-KR" sz="2200" dirty="0">
                <a:ea typeface="Gulim" pitchFamily="34" charset="-127"/>
              </a:rPr>
              <a:t> represents possible values for the two weights of a simple linear unit. The w</a:t>
            </a:r>
            <a:r>
              <a:rPr lang="en-US" altLang="ko-KR" sz="2200" baseline="-25000" dirty="0">
                <a:ea typeface="Gulim" pitchFamily="34" charset="-127"/>
              </a:rPr>
              <a:t>o</a:t>
            </a:r>
            <a:r>
              <a:rPr lang="en-US" altLang="ko-KR" sz="2200" dirty="0">
                <a:ea typeface="Gulim" pitchFamily="34" charset="-127"/>
              </a:rPr>
              <a:t>,w</a:t>
            </a:r>
            <a:r>
              <a:rPr lang="en-US" altLang="ko-KR" sz="2200" baseline="-25000" dirty="0">
                <a:ea typeface="Gulim" pitchFamily="34" charset="-127"/>
              </a:rPr>
              <a:t>1</a:t>
            </a:r>
            <a:r>
              <a:rPr lang="en-US" altLang="ko-KR" sz="2200" dirty="0">
                <a:ea typeface="Gulim" pitchFamily="34" charset="-127"/>
              </a:rPr>
              <a:t> plane represents the entire hypothesis space. </a:t>
            </a:r>
          </a:p>
          <a:p>
            <a:pPr lvl="1">
              <a:lnSpc>
                <a:spcPct val="80000"/>
              </a:lnSpc>
            </a:pPr>
            <a:r>
              <a:rPr lang="en-US" altLang="ko-KR" sz="2200" dirty="0">
                <a:ea typeface="Gulim" pitchFamily="34" charset="-127"/>
              </a:rPr>
              <a:t>The vertical axis indicates the error </a:t>
            </a:r>
            <a:r>
              <a:rPr lang="en-US" altLang="ko-KR" sz="2200" i="1" dirty="0">
                <a:ea typeface="Gulim" pitchFamily="34" charset="-127"/>
              </a:rPr>
              <a:t>E</a:t>
            </a:r>
            <a:r>
              <a:rPr lang="en-US" altLang="ko-KR" sz="2200" dirty="0">
                <a:ea typeface="Gulim" pitchFamily="34" charset="-127"/>
              </a:rPr>
              <a:t> relative to some fixed set of training examples. The error surface shown in the figure summarizes the desirability of every weight vector in the hypothesis space</a:t>
            </a:r>
            <a:r>
              <a:rPr lang="en-US" altLang="ko-KR" sz="2200" dirty="0" smtClean="0">
                <a:ea typeface="Gulim" pitchFamily="34" charset="-127"/>
              </a:rPr>
              <a:t>.</a:t>
            </a:r>
          </a:p>
          <a:p>
            <a:pPr lvl="1">
              <a:lnSpc>
                <a:spcPct val="80000"/>
              </a:lnSpc>
            </a:pPr>
            <a:endParaRPr lang="en-US" altLang="ko-KR" sz="2200" dirty="0" smtClean="0">
              <a:ea typeface="Gulim" pitchFamily="34" charset="-127"/>
            </a:endParaRPr>
          </a:p>
          <a:p>
            <a:pPr lvl="1">
              <a:lnSpc>
                <a:spcPct val="80000"/>
              </a:lnSpc>
            </a:pPr>
            <a:endParaRPr lang="en-US" altLang="ko-KR" sz="2200" dirty="0">
              <a:ea typeface="Gulim" pitchFamily="34" charset="-127"/>
            </a:endParaRPr>
          </a:p>
          <a:p>
            <a:pPr>
              <a:lnSpc>
                <a:spcPct val="80000"/>
              </a:lnSpc>
            </a:pPr>
            <a:r>
              <a:rPr lang="en-US" altLang="ko-KR" sz="2600" dirty="0">
                <a:ea typeface="Gulim" pitchFamily="34" charset="-127"/>
              </a:rPr>
              <a:t>For linear units, this </a:t>
            </a:r>
            <a:r>
              <a:rPr lang="en-US" altLang="ko-KR" sz="2600" b="1" dirty="0">
                <a:ea typeface="Gulim" pitchFamily="34" charset="-127"/>
              </a:rPr>
              <a:t>error surface</a:t>
            </a:r>
            <a:r>
              <a:rPr lang="en-US" altLang="ko-KR" sz="2600" dirty="0">
                <a:ea typeface="Gulim" pitchFamily="34" charset="-127"/>
              </a:rPr>
              <a:t> must be </a:t>
            </a:r>
            <a:r>
              <a:rPr lang="en-US" altLang="ko-KR" sz="2600" b="1" dirty="0">
                <a:ea typeface="Gulim" pitchFamily="34" charset="-127"/>
              </a:rPr>
              <a:t>parabolic</a:t>
            </a:r>
            <a:r>
              <a:rPr lang="en-US" altLang="ko-KR" sz="2600" dirty="0">
                <a:ea typeface="Gulim" pitchFamily="34" charset="-127"/>
              </a:rPr>
              <a:t> with a single global minimum. And we desire a weight vector with this minimum.</a:t>
            </a:r>
            <a:endParaRPr lang="en-US" sz="2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uron.gif (3610 bytes)"/>
          <p:cNvPicPr>
            <a:picLocks noChangeAspect="1" noChangeArrowheads="1"/>
          </p:cNvPicPr>
          <p:nvPr/>
        </p:nvPicPr>
        <p:blipFill>
          <a:blip r:embed="rId2" r:link="rId3" cstate="print">
            <a:clrChange>
              <a:clrFrom>
                <a:srgbClr val="FFFFFF"/>
              </a:clrFrom>
              <a:clrTo>
                <a:srgbClr val="FFFFFF">
                  <a:alpha val="0"/>
                </a:srgbClr>
              </a:clrTo>
            </a:clrChange>
          </a:blip>
          <a:srcRect/>
          <a:stretch>
            <a:fillRect/>
          </a:stretch>
        </p:blipFill>
        <p:spPr>
          <a:xfrm>
            <a:off x="0" y="0"/>
            <a:ext cx="4058624" cy="4213225"/>
          </a:xfrm>
          <a:prstGeom prst="rect">
            <a:avLst/>
          </a:prstGeom>
          <a:ln>
            <a:solidFill>
              <a:schemeClr val="tx1"/>
            </a:solidFill>
          </a:ln>
        </p:spPr>
      </p:pic>
      <p:pic>
        <p:nvPicPr>
          <p:cNvPr id="6" name="Picture 4"/>
          <p:cNvPicPr>
            <a:picLocks noChangeAspect="1" noChangeArrowheads="1"/>
          </p:cNvPicPr>
          <p:nvPr/>
        </p:nvPicPr>
        <p:blipFill>
          <a:blip r:embed="rId4" cstate="print">
            <a:lum bright="-30000"/>
          </a:blip>
          <a:srcRect/>
          <a:stretch>
            <a:fillRect/>
          </a:stretch>
        </p:blipFill>
        <p:spPr bwMode="auto">
          <a:xfrm>
            <a:off x="4005130" y="0"/>
            <a:ext cx="5138870" cy="4191000"/>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381000" y="4038600"/>
            <a:ext cx="7543800" cy="1766888"/>
          </a:xfrm>
          <a:prstGeom prst="rect">
            <a:avLst/>
          </a:prstGeom>
          <a:noFill/>
          <a:ln w="9525">
            <a:noFill/>
            <a:miter lim="800000"/>
            <a:headEnd/>
            <a:tailEnd/>
          </a:ln>
        </p:spPr>
      </p:pic>
      <p:sp>
        <p:nvSpPr>
          <p:cNvPr id="8" name="Rectangle 7"/>
          <p:cNvSpPr/>
          <p:nvPr/>
        </p:nvSpPr>
        <p:spPr>
          <a:xfrm>
            <a:off x="228600" y="5765393"/>
            <a:ext cx="8915400" cy="1092607"/>
          </a:xfrm>
          <a:prstGeom prst="rect">
            <a:avLst/>
          </a:prstGeom>
        </p:spPr>
        <p:txBody>
          <a:bodyPr wrap="square">
            <a:spAutoFit/>
          </a:bodyPr>
          <a:lstStyle/>
          <a:p>
            <a:pPr marL="274320" lvl="0" indent="-274320">
              <a:spcBef>
                <a:spcPts val="600"/>
              </a:spcBef>
              <a:buClr>
                <a:schemeClr val="accent1"/>
              </a:buClr>
              <a:buSzPct val="76000"/>
              <a:buFont typeface="Wingdings 3"/>
              <a:buChar char=""/>
              <a:defRPr/>
            </a:pPr>
            <a:r>
              <a:rPr lang="en-US" sz="2000" b="1" dirty="0" smtClean="0"/>
              <a:t>A neural network is a collection of </a:t>
            </a:r>
            <a:r>
              <a:rPr lang="en-US" sz="2000" b="1" dirty="0" smtClean="0">
                <a:solidFill>
                  <a:srgbClr val="FF0000"/>
                </a:solidFill>
              </a:rPr>
              <a:t>artificial neurons</a:t>
            </a:r>
            <a:r>
              <a:rPr lang="en-US" sz="2000" b="1" dirty="0" smtClean="0"/>
              <a:t>. </a:t>
            </a:r>
          </a:p>
          <a:p>
            <a:pPr marL="274320" lvl="0" indent="-274320">
              <a:spcBef>
                <a:spcPts val="600"/>
              </a:spcBef>
              <a:buClr>
                <a:schemeClr val="accent1"/>
              </a:buClr>
              <a:buSzPct val="76000"/>
              <a:buFont typeface="Wingdings 3"/>
              <a:buChar char=""/>
              <a:defRPr/>
            </a:pPr>
            <a:r>
              <a:rPr lang="en-US" sz="2000" b="1" dirty="0" smtClean="0"/>
              <a:t>An artificial neuron is a mathematical model of a biological neuron in its simplest 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D6420D-6C1B-4D68-BA1F-786E460C85C1}" type="slidenum">
              <a:rPr lang="en-US" altLang="en-US"/>
              <a:pPr/>
              <a:t>80</a:t>
            </a:fld>
            <a:endParaRPr lang="en-US" altLang="en-US"/>
          </a:p>
        </p:txBody>
      </p:sp>
      <p:sp>
        <p:nvSpPr>
          <p:cNvPr id="27650" name="Rectangle 2"/>
          <p:cNvSpPr>
            <a:spLocks noGrp="1" noChangeArrowheads="1"/>
          </p:cNvSpPr>
          <p:nvPr>
            <p:ph type="title"/>
          </p:nvPr>
        </p:nvSpPr>
        <p:spPr>
          <a:xfrm>
            <a:off x="457200" y="277813"/>
            <a:ext cx="8229600" cy="636587"/>
          </a:xfrm>
        </p:spPr>
        <p:txBody>
          <a:bodyPr/>
          <a:lstStyle/>
          <a:p>
            <a:r>
              <a:rPr lang="en-US" altLang="ko-KR" sz="3200" b="1" dirty="0" smtClean="0">
                <a:ea typeface="Gulim" pitchFamily="34" charset="-127"/>
              </a:rPr>
              <a:t>The </a:t>
            </a:r>
            <a:r>
              <a:rPr lang="en-US" altLang="ko-KR" sz="3200" b="1" dirty="0">
                <a:ea typeface="Gulim" pitchFamily="34" charset="-127"/>
              </a:rPr>
              <a:t>error surface</a:t>
            </a:r>
            <a:endParaRPr lang="en-US" sz="3200" b="1" dirty="0"/>
          </a:p>
        </p:txBody>
      </p:sp>
      <p:pic>
        <p:nvPicPr>
          <p:cNvPr id="27652" name="Picture 4"/>
          <p:cNvPicPr>
            <a:picLocks noGrp="1" noChangeAspect="1" noChangeArrowheads="1"/>
          </p:cNvPicPr>
          <p:nvPr>
            <p:ph type="body" idx="1"/>
          </p:nvPr>
        </p:nvPicPr>
        <p:blipFill>
          <a:blip r:embed="rId2" cstate="print"/>
          <a:srcRect/>
          <a:stretch>
            <a:fillRect/>
          </a:stretch>
        </p:blipFill>
        <p:spPr>
          <a:xfrm>
            <a:off x="2057400" y="990600"/>
            <a:ext cx="5486400" cy="4103688"/>
          </a:xfrm>
          <a:noFill/>
          <a:ln/>
        </p:spPr>
      </p:pic>
      <p:sp>
        <p:nvSpPr>
          <p:cNvPr id="27653" name="Text Box 5"/>
          <p:cNvSpPr txBox="1">
            <a:spLocks noChangeArrowheads="1"/>
          </p:cNvSpPr>
          <p:nvPr/>
        </p:nvSpPr>
        <p:spPr bwMode="auto">
          <a:xfrm>
            <a:off x="0" y="5334000"/>
            <a:ext cx="9144000" cy="1384995"/>
          </a:xfrm>
          <a:prstGeom prst="rect">
            <a:avLst/>
          </a:prstGeom>
          <a:noFill/>
          <a:ln w="9525">
            <a:noFill/>
            <a:miter lim="800000"/>
            <a:headEnd/>
            <a:tailEnd/>
          </a:ln>
          <a:effectLst/>
        </p:spPr>
        <p:txBody>
          <a:bodyPr wrap="square">
            <a:spAutoFit/>
          </a:bodyPr>
          <a:lstStyle/>
          <a:p>
            <a:pPr>
              <a:spcBef>
                <a:spcPct val="50000"/>
              </a:spcBef>
            </a:pPr>
            <a:r>
              <a:rPr lang="en-US" sz="2800" dirty="0"/>
              <a:t>How can we calculate the direction of steepest descent along the error surface? This direction can be found by computing the derivative of E </a:t>
            </a:r>
            <a:r>
              <a:rPr lang="en-US" sz="2800" dirty="0" err="1"/>
              <a:t>w.r.t</a:t>
            </a:r>
            <a:r>
              <a:rPr lang="en-US" sz="2800" dirty="0"/>
              <a:t>. each component of the vector w.</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bt"/>
          <p:cNvPicPr>
            <a:picLocks noGrp="1" noChangeAspect="1" noChangeArrowheads="1"/>
          </p:cNvPicPr>
          <p:nvPr>
            <p:ph/>
          </p:nvPr>
        </p:nvPicPr>
        <p:blipFill>
          <a:blip r:embed="rId2" cstate="print"/>
          <a:srcRect/>
          <a:stretch>
            <a:fillRect/>
          </a:stretch>
        </p:blipFill>
        <p:spPr>
          <a:xfrm>
            <a:off x="3429000" y="0"/>
            <a:ext cx="5373688" cy="3429000"/>
          </a:xfrm>
          <a:noFill/>
        </p:spPr>
      </p:pic>
      <p:sp>
        <p:nvSpPr>
          <p:cNvPr id="173059" name="Rectangle 3"/>
          <p:cNvSpPr>
            <a:spLocks noChangeArrowheads="1"/>
          </p:cNvSpPr>
          <p:nvPr/>
        </p:nvSpPr>
        <p:spPr bwMode="auto">
          <a:xfrm>
            <a:off x="0" y="3886200"/>
            <a:ext cx="5205413" cy="519113"/>
          </a:xfrm>
          <a:prstGeom prst="rect">
            <a:avLst/>
          </a:prstGeom>
          <a:noFill/>
          <a:ln w="9525">
            <a:noFill/>
            <a:miter lim="800000"/>
            <a:headEnd/>
            <a:tailEnd/>
          </a:ln>
        </p:spPr>
        <p:txBody>
          <a:bodyPr wrap="none">
            <a:spAutoFit/>
          </a:bodyPr>
          <a:lstStyle/>
          <a:p>
            <a:r>
              <a:rPr lang="en-US" sz="2800">
                <a:latin typeface="Tahoma" pitchFamily="34" charset="0"/>
              </a:rPr>
              <a:t>If     Error gradient  is negative:</a:t>
            </a:r>
          </a:p>
        </p:txBody>
      </p:sp>
      <p:sp>
        <p:nvSpPr>
          <p:cNvPr id="173060" name="Rectangle 4"/>
          <p:cNvSpPr>
            <a:spLocks noChangeArrowheads="1"/>
          </p:cNvSpPr>
          <p:nvPr/>
        </p:nvSpPr>
        <p:spPr bwMode="auto">
          <a:xfrm>
            <a:off x="0" y="4429125"/>
            <a:ext cx="8229600" cy="822325"/>
          </a:xfrm>
          <a:prstGeom prst="rect">
            <a:avLst/>
          </a:prstGeom>
          <a:noFill/>
          <a:ln w="9525">
            <a:noFill/>
            <a:miter lim="800000"/>
            <a:headEnd/>
            <a:tailEnd/>
          </a:ln>
        </p:spPr>
        <p:txBody>
          <a:bodyPr anchor="ctr">
            <a:spAutoFit/>
          </a:bodyPr>
          <a:lstStyle/>
          <a:p>
            <a:pPr algn="ctr"/>
            <a:r>
              <a:rPr lang="en-US">
                <a:latin typeface="Tahoma" pitchFamily="34" charset="0"/>
              </a:rPr>
              <a:t>         </a:t>
            </a:r>
            <a:r>
              <a:rPr lang="en-US" sz="2400" b="1">
                <a:latin typeface="Tahoma" pitchFamily="34" charset="0"/>
              </a:rPr>
              <a:t>w</a:t>
            </a:r>
            <a:r>
              <a:rPr lang="en-US" sz="2400" b="1" baseline="-25000">
                <a:latin typeface="Tahoma" pitchFamily="34" charset="0"/>
              </a:rPr>
              <a:t>i</a:t>
            </a:r>
            <a:r>
              <a:rPr lang="en-US" sz="2400" b="1">
                <a:latin typeface="Tahoma" pitchFamily="34" charset="0"/>
              </a:rPr>
              <a:t> (new) = w</a:t>
            </a:r>
            <a:r>
              <a:rPr lang="en-US" sz="2400" b="1" baseline="-25000">
                <a:latin typeface="Tahoma" pitchFamily="34" charset="0"/>
              </a:rPr>
              <a:t>i</a:t>
            </a:r>
            <a:r>
              <a:rPr lang="en-US" sz="2400" b="1">
                <a:latin typeface="Tahoma" pitchFamily="34" charset="0"/>
              </a:rPr>
              <a:t> (old)  + </a:t>
            </a:r>
            <a:r>
              <a:rPr lang="en-US" sz="2400">
                <a:latin typeface="Tahoma" pitchFamily="34" charset="0"/>
              </a:rPr>
              <a:t>η  </a:t>
            </a:r>
            <a:r>
              <a:rPr lang="en-US" sz="2400">
                <a:latin typeface="Symbol" pitchFamily="18" charset="2"/>
              </a:rPr>
              <a:t>Ñ</a:t>
            </a:r>
            <a:r>
              <a:rPr lang="en-US" sz="2400">
                <a:latin typeface="Tahoma" pitchFamily="34" charset="0"/>
              </a:rPr>
              <a:t>E</a:t>
            </a:r>
          </a:p>
          <a:p>
            <a:pPr algn="ctr"/>
            <a:r>
              <a:rPr lang="en-US" sz="2400" b="1">
                <a:latin typeface="Tahoma" pitchFamily="34" charset="0"/>
              </a:rPr>
              <a:t>w</a:t>
            </a:r>
            <a:r>
              <a:rPr lang="en-US" sz="2400" b="1" baseline="-25000">
                <a:latin typeface="Tahoma" pitchFamily="34" charset="0"/>
              </a:rPr>
              <a:t>i </a:t>
            </a:r>
            <a:r>
              <a:rPr lang="en-US" sz="2400" b="1">
                <a:latin typeface="Tahoma" pitchFamily="34" charset="0"/>
              </a:rPr>
              <a:t>(new) &gt; w</a:t>
            </a:r>
            <a:r>
              <a:rPr lang="en-US" sz="2400" b="1" baseline="-25000">
                <a:latin typeface="Tahoma" pitchFamily="34" charset="0"/>
              </a:rPr>
              <a:t>i</a:t>
            </a:r>
            <a:r>
              <a:rPr lang="en-US" sz="2400" b="1">
                <a:latin typeface="Tahoma" pitchFamily="34" charset="0"/>
              </a:rPr>
              <a:t>(old)</a:t>
            </a:r>
          </a:p>
        </p:txBody>
      </p:sp>
      <p:sp>
        <p:nvSpPr>
          <p:cNvPr id="173061" name="Rectangle 5"/>
          <p:cNvSpPr>
            <a:spLocks noChangeArrowheads="1"/>
          </p:cNvSpPr>
          <p:nvPr/>
        </p:nvSpPr>
        <p:spPr bwMode="auto">
          <a:xfrm>
            <a:off x="0" y="5181600"/>
            <a:ext cx="7010400" cy="519113"/>
          </a:xfrm>
          <a:prstGeom prst="rect">
            <a:avLst/>
          </a:prstGeom>
          <a:noFill/>
          <a:ln w="9525">
            <a:noFill/>
            <a:miter lim="800000"/>
            <a:headEnd/>
            <a:tailEnd/>
          </a:ln>
        </p:spPr>
        <p:txBody>
          <a:bodyPr anchor="ctr">
            <a:spAutoFit/>
          </a:bodyPr>
          <a:lstStyle/>
          <a:p>
            <a:r>
              <a:rPr lang="en-US" sz="2800">
                <a:latin typeface="Tahoma" pitchFamily="34" charset="0"/>
              </a:rPr>
              <a:t>If     Error gradient  is positive:</a:t>
            </a:r>
          </a:p>
        </p:txBody>
      </p:sp>
      <p:sp>
        <p:nvSpPr>
          <p:cNvPr id="173062" name="Rectangle 6"/>
          <p:cNvSpPr>
            <a:spLocks noChangeArrowheads="1"/>
          </p:cNvSpPr>
          <p:nvPr/>
        </p:nvSpPr>
        <p:spPr bwMode="auto">
          <a:xfrm>
            <a:off x="609600" y="5922963"/>
            <a:ext cx="7924800" cy="822325"/>
          </a:xfrm>
          <a:prstGeom prst="rect">
            <a:avLst/>
          </a:prstGeom>
          <a:noFill/>
          <a:ln w="9525">
            <a:noFill/>
            <a:miter lim="800000"/>
            <a:headEnd/>
            <a:tailEnd/>
          </a:ln>
        </p:spPr>
        <p:txBody>
          <a:bodyPr anchor="ctr">
            <a:spAutoFit/>
          </a:bodyPr>
          <a:lstStyle/>
          <a:p>
            <a:pPr algn="ctr"/>
            <a:r>
              <a:rPr lang="en-US" sz="2400" b="1">
                <a:latin typeface="Tahoma" pitchFamily="34" charset="0"/>
              </a:rPr>
              <a:t>w</a:t>
            </a:r>
            <a:r>
              <a:rPr lang="en-US" sz="2400" b="1" baseline="-25000">
                <a:latin typeface="Tahoma" pitchFamily="34" charset="0"/>
              </a:rPr>
              <a:t>i</a:t>
            </a:r>
            <a:r>
              <a:rPr lang="en-US" sz="2400" b="1">
                <a:latin typeface="Tahoma" pitchFamily="34" charset="0"/>
              </a:rPr>
              <a:t> (new) = w</a:t>
            </a:r>
            <a:r>
              <a:rPr lang="en-US" sz="2400" b="1" baseline="-25000">
                <a:latin typeface="Tahoma" pitchFamily="34" charset="0"/>
              </a:rPr>
              <a:t>i</a:t>
            </a:r>
            <a:r>
              <a:rPr lang="en-US" sz="2400" b="1">
                <a:latin typeface="Tahoma" pitchFamily="34" charset="0"/>
              </a:rPr>
              <a:t> (old)  - </a:t>
            </a:r>
            <a:r>
              <a:rPr lang="en-US" sz="2400">
                <a:latin typeface="Tahoma" pitchFamily="34" charset="0"/>
              </a:rPr>
              <a:t>η </a:t>
            </a:r>
            <a:r>
              <a:rPr lang="en-US" sz="2400">
                <a:latin typeface="Symbol" pitchFamily="18" charset="2"/>
              </a:rPr>
              <a:t>Ñ</a:t>
            </a:r>
            <a:r>
              <a:rPr lang="en-US" sz="2400">
                <a:latin typeface="Tahoma" pitchFamily="34" charset="0"/>
              </a:rPr>
              <a:t>E                                      </a:t>
            </a:r>
            <a:r>
              <a:rPr lang="en-US" sz="2400" b="1">
                <a:latin typeface="Tahoma" pitchFamily="34" charset="0"/>
              </a:rPr>
              <a:t>w</a:t>
            </a:r>
            <a:r>
              <a:rPr lang="en-US" sz="2400" b="1" baseline="-25000">
                <a:latin typeface="Tahoma" pitchFamily="34" charset="0"/>
              </a:rPr>
              <a:t>i </a:t>
            </a:r>
            <a:r>
              <a:rPr lang="en-US" sz="2400" b="1">
                <a:latin typeface="Tahoma" pitchFamily="34" charset="0"/>
              </a:rPr>
              <a:t>(new) &lt; w</a:t>
            </a:r>
            <a:r>
              <a:rPr lang="en-US" sz="2400" b="1" baseline="-25000">
                <a:latin typeface="Tahoma" pitchFamily="34" charset="0"/>
              </a:rPr>
              <a:t>i</a:t>
            </a:r>
            <a:r>
              <a:rPr lang="en-US" sz="2400" b="1">
                <a:latin typeface="Tahoma" pitchFamily="34" charset="0"/>
              </a:rPr>
              <a:t>(old)</a:t>
            </a:r>
          </a:p>
        </p:txBody>
      </p:sp>
      <p:sp>
        <p:nvSpPr>
          <p:cNvPr id="173063" name="Rectangle 7"/>
          <p:cNvSpPr>
            <a:spLocks noChangeArrowheads="1"/>
          </p:cNvSpPr>
          <p:nvPr/>
        </p:nvSpPr>
        <p:spPr bwMode="auto">
          <a:xfrm>
            <a:off x="0" y="3276600"/>
            <a:ext cx="7924800" cy="457200"/>
          </a:xfrm>
          <a:prstGeom prst="rect">
            <a:avLst/>
          </a:prstGeom>
          <a:noFill/>
          <a:ln w="9525">
            <a:noFill/>
            <a:miter lim="800000"/>
            <a:headEnd/>
            <a:tailEnd/>
          </a:ln>
        </p:spPr>
        <p:txBody>
          <a:bodyPr anchor="ctr">
            <a:spAutoFit/>
          </a:bodyPr>
          <a:lstStyle/>
          <a:p>
            <a:pPr algn="ctr"/>
            <a:r>
              <a:rPr lang="en-US" sz="2400" b="1">
                <a:latin typeface="Tahoma" pitchFamily="34" charset="0"/>
              </a:rPr>
              <a:t>w</a:t>
            </a:r>
            <a:r>
              <a:rPr lang="en-US" sz="2400" b="1" baseline="-25000">
                <a:latin typeface="Tahoma" pitchFamily="34" charset="0"/>
              </a:rPr>
              <a:t>i</a:t>
            </a:r>
            <a:r>
              <a:rPr lang="en-US" sz="2400" b="1">
                <a:latin typeface="Tahoma" pitchFamily="34" charset="0"/>
              </a:rPr>
              <a:t> (new) = w</a:t>
            </a:r>
            <a:r>
              <a:rPr lang="en-US" sz="2400" b="1" baseline="-25000">
                <a:latin typeface="Tahoma" pitchFamily="34" charset="0"/>
              </a:rPr>
              <a:t>i</a:t>
            </a:r>
            <a:r>
              <a:rPr lang="en-US" sz="2400" b="1">
                <a:latin typeface="Tahoma" pitchFamily="34" charset="0"/>
              </a:rPr>
              <a:t> (old)  - </a:t>
            </a:r>
            <a:r>
              <a:rPr lang="en-US" sz="2400">
                <a:latin typeface="Tahoma" pitchFamily="34" charset="0"/>
              </a:rPr>
              <a:t>η </a:t>
            </a:r>
            <a:r>
              <a:rPr lang="en-US" sz="2400">
                <a:latin typeface="Symbol" pitchFamily="18" charset="2"/>
              </a:rPr>
              <a:t>Ñ</a:t>
            </a:r>
            <a:r>
              <a:rPr lang="en-US" sz="2400">
                <a:latin typeface="Tahoma" pitchFamily="34" charset="0"/>
              </a:rPr>
              <a:t>E</a:t>
            </a:r>
            <a:endParaRPr lang="en-US" sz="2400" b="1">
              <a:latin typeface="Tahoma"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2"/>
          <p:cNvPicPr>
            <a:picLocks noChangeAspect="1" noChangeArrowheads="1"/>
          </p:cNvPicPr>
          <p:nvPr/>
        </p:nvPicPr>
        <p:blipFill>
          <a:blip r:embed="rId2" cstate="print"/>
          <a:srcRect/>
          <a:stretch>
            <a:fillRect/>
          </a:stretch>
        </p:blipFill>
        <p:spPr bwMode="auto">
          <a:xfrm>
            <a:off x="-228600" y="-123825"/>
            <a:ext cx="8458200" cy="6981825"/>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867400" y="3657600"/>
            <a:ext cx="3276600" cy="17236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152400" y="-457200"/>
            <a:ext cx="9144000" cy="6370975"/>
          </a:xfrm>
          <a:prstGeom prst="rect">
            <a:avLst/>
          </a:prstGeom>
          <a:noFill/>
          <a:ln w="9525">
            <a:noFill/>
            <a:miter lim="800000"/>
            <a:headEnd/>
            <a:tailEnd/>
          </a:ln>
        </p:spPr>
        <p:txBody>
          <a:bodyPr anchor="ctr">
            <a:spAutoFit/>
          </a:bodyPr>
          <a:lstStyle/>
          <a:p>
            <a:pPr eaLnBrk="1" hangingPunct="1"/>
            <a:endParaRPr lang="en-US" sz="2400" b="1" dirty="0"/>
          </a:p>
          <a:p>
            <a:pPr eaLnBrk="1" hangingPunct="1"/>
            <a:r>
              <a:rPr lang="en-US" sz="3200" b="1" i="1" dirty="0">
                <a:latin typeface="Century Schoolbook" pitchFamily="18" charset="0"/>
              </a:rPr>
              <a:t>Learning rate</a:t>
            </a:r>
          </a:p>
          <a:p>
            <a:pPr eaLnBrk="1" hangingPunct="1"/>
            <a:r>
              <a:rPr lang="en-US" sz="3200" b="1" dirty="0"/>
              <a:t>   </a:t>
            </a:r>
          </a:p>
          <a:p>
            <a:pPr eaLnBrk="1" hangingPunct="1"/>
            <a:r>
              <a:rPr lang="en-US" sz="3200" b="1" dirty="0"/>
              <a:t>Determines how far to move in the direction of the gradient of the surface over the weight space defined by an error function. </a:t>
            </a:r>
          </a:p>
          <a:p>
            <a:pPr eaLnBrk="1" hangingPunct="1"/>
            <a:endParaRPr lang="en-US" sz="3200" b="1" dirty="0"/>
          </a:p>
          <a:p>
            <a:pPr eaLnBrk="1" hangingPunct="1"/>
            <a:r>
              <a:rPr lang="en-US" sz="3200" b="1" dirty="0">
                <a:solidFill>
                  <a:srgbClr val="FF0000"/>
                </a:solidFill>
              </a:rPr>
              <a:t>A small learning rate  will lead to slower learning, but a large one may cause a move through weight space that ``overshoots'' the solution vector. </a:t>
            </a:r>
          </a:p>
          <a:p>
            <a:pPr eaLnBrk="1" hangingPunct="1"/>
            <a:endParaRPr lang="en-US" sz="3200" dirty="0"/>
          </a:p>
          <a:p>
            <a:pPr eaLnBrk="1" hangingPunct="1"/>
            <a:r>
              <a:rPr lang="en-US" sz="3200" dirty="0"/>
              <a:t> </a:t>
            </a:r>
          </a:p>
          <a:p>
            <a:endParaRPr lang="en-US" sz="3200" dirty="0"/>
          </a:p>
        </p:txBody>
      </p:sp>
      <p:sp>
        <p:nvSpPr>
          <p:cNvPr id="3" name="Content Placeholder 2"/>
          <p:cNvSpPr txBox="1">
            <a:spLocks/>
          </p:cNvSpPr>
          <p:nvPr/>
        </p:nvSpPr>
        <p:spPr>
          <a:xfrm>
            <a:off x="0" y="4595018"/>
            <a:ext cx="91440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learning rate  </a:t>
            </a:r>
            <a:r>
              <a:rPr kumimoji="0" lang="en-US" sz="3200" b="1" i="0" u="none" strike="noStrike" kern="1200" cap="none" spc="0" normalizeH="0" baseline="0" noProof="0" dirty="0" smtClean="0">
                <a:ln>
                  <a:noFill/>
                </a:ln>
                <a:solidFill>
                  <a:srgbClr val="FF0000"/>
                </a:solidFill>
                <a:effectLst/>
                <a:uLnTx/>
                <a:uFillTx/>
                <a:latin typeface="+mn-lt"/>
                <a:ea typeface="+mn-ea"/>
                <a:cs typeface="+mn-cs"/>
              </a:rPr>
              <a:t>Too small</a:t>
            </a:r>
          </a:p>
          <a:p>
            <a:pPr marL="342900" lvl="0" indent="-342900">
              <a:spcBef>
                <a:spcPct val="20000"/>
              </a:spcBef>
              <a:buFont typeface="Arial" pitchFamily="34" charset="0"/>
              <a:buChar cha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Convergence </a:t>
            </a:r>
            <a:r>
              <a:rPr lang="en-US" sz="3200" b="1" dirty="0" smtClean="0"/>
              <a:t>extremely slow </a:t>
            </a:r>
          </a:p>
          <a:p>
            <a:pPr marL="342900" lvl="0" indent="-342900">
              <a:spcBef>
                <a:spcPct val="20000"/>
              </a:spcBef>
              <a:buFont typeface="Arial" pitchFamily="34" charset="0"/>
              <a:buChar char="•"/>
            </a:pPr>
            <a:r>
              <a:rPr lang="en-US" sz="3200" b="1" dirty="0" smtClean="0"/>
              <a:t>learning rate </a:t>
            </a:r>
            <a:r>
              <a:rPr kumimoji="0" lang="en-US" sz="3200" b="1" i="0" u="none" strike="noStrike" kern="1200" cap="none" spc="0" normalizeH="0" baseline="0" noProof="0" dirty="0" smtClean="0">
                <a:ln>
                  <a:noFill/>
                </a:ln>
                <a:solidFill>
                  <a:srgbClr val="FF0000"/>
                </a:solidFill>
                <a:effectLst/>
                <a:uLnTx/>
                <a:uFillTx/>
                <a:latin typeface="+mn-lt"/>
                <a:ea typeface="+mn-ea"/>
                <a:cs typeface="+mn-cs"/>
              </a:rPr>
              <a:t>Too large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May not converge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additive="base">
                                        <p:cTn id="7" dur="500" fill="hold"/>
                                        <p:tgtEl>
                                          <p:spTgt spid="175106"/>
                                        </p:tgtEl>
                                        <p:attrNameLst>
                                          <p:attrName>ppt_x</p:attrName>
                                        </p:attrNameLst>
                                      </p:cBhvr>
                                      <p:tavLst>
                                        <p:tav tm="0">
                                          <p:val>
                                            <p:strVal val="#ppt_x"/>
                                          </p:val>
                                        </p:tav>
                                        <p:tav tm="100000">
                                          <p:val>
                                            <p:strVal val="#ppt_x"/>
                                          </p:val>
                                        </p:tav>
                                      </p:tavLst>
                                    </p:anim>
                                    <p:anim calcmode="lin" valueType="num">
                                      <p:cBhvr additive="base">
                                        <p:cTn id="8" dur="500" fill="hold"/>
                                        <p:tgtEl>
                                          <p:spTgt spid="175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0" y="107950"/>
            <a:ext cx="9144000" cy="1066800"/>
          </a:xfrm>
          <a:prstGeom prst="rect">
            <a:avLst/>
          </a:prstGeom>
          <a:noFill/>
          <a:ln w="9525">
            <a:noFill/>
            <a:miter lim="800000"/>
            <a:headEnd/>
            <a:tailEnd/>
          </a:ln>
        </p:spPr>
        <p:txBody>
          <a:bodyPr anchor="ctr">
            <a:spAutoFit/>
          </a:bodyPr>
          <a:lstStyle/>
          <a:p>
            <a:r>
              <a:rPr lang="en-US" sz="2800" b="1" dirty="0">
                <a:latin typeface="Tahoma" pitchFamily="34" charset="0"/>
              </a:rPr>
              <a:t>DELTA LEARNING RULE </a:t>
            </a:r>
            <a:r>
              <a:rPr lang="en-US" sz="3200" b="1" dirty="0">
                <a:solidFill>
                  <a:srgbClr val="FF0066"/>
                </a:solidFill>
              </a:rPr>
              <a:t>valid for continuous activation functions</a:t>
            </a:r>
            <a:r>
              <a:rPr lang="en-US" b="1" dirty="0">
                <a:solidFill>
                  <a:srgbClr val="FF0066"/>
                </a:solidFill>
              </a:rPr>
              <a:t> </a:t>
            </a:r>
          </a:p>
        </p:txBody>
      </p:sp>
      <p:pic>
        <p:nvPicPr>
          <p:cNvPr id="174083" name="Picture 10"/>
          <p:cNvPicPr>
            <a:picLocks noChangeAspect="1" noChangeArrowheads="1"/>
          </p:cNvPicPr>
          <p:nvPr/>
        </p:nvPicPr>
        <p:blipFill>
          <a:blip r:embed="rId2" cstate="print"/>
          <a:srcRect/>
          <a:stretch>
            <a:fillRect/>
          </a:stretch>
        </p:blipFill>
        <p:spPr bwMode="auto">
          <a:xfrm>
            <a:off x="0" y="1314450"/>
            <a:ext cx="9144000" cy="5543550"/>
          </a:xfrm>
          <a:prstGeom prst="rect">
            <a:avLst/>
          </a:prstGeom>
          <a:noFill/>
          <a:ln w="9525">
            <a:noFill/>
            <a:miter lim="800000"/>
            <a:headEnd/>
            <a:tailEnd/>
          </a:ln>
        </p:spPr>
      </p:pic>
      <p:sp>
        <p:nvSpPr>
          <p:cNvPr id="174084" name="Text Box 12"/>
          <p:cNvSpPr txBox="1">
            <a:spLocks noChangeArrowheads="1"/>
          </p:cNvSpPr>
          <p:nvPr/>
        </p:nvSpPr>
        <p:spPr bwMode="auto">
          <a:xfrm>
            <a:off x="2590800" y="1676400"/>
            <a:ext cx="990600" cy="366713"/>
          </a:xfrm>
          <a:prstGeom prst="rect">
            <a:avLst/>
          </a:prstGeom>
          <a:noFill/>
          <a:ln w="9525">
            <a:noFill/>
            <a:miter lim="800000"/>
            <a:headEnd/>
            <a:tailEnd/>
          </a:ln>
        </p:spPr>
        <p:txBody>
          <a:bodyPr>
            <a:spAutoFit/>
          </a:bodyPr>
          <a:lstStyle/>
          <a:p>
            <a:pPr>
              <a:spcBef>
                <a:spcPct val="50000"/>
              </a:spcBef>
            </a:pPr>
            <a:r>
              <a:rPr lang="en-US"/>
              <a:t>Node i</a:t>
            </a:r>
          </a:p>
        </p:txBody>
      </p:sp>
      <p:sp>
        <p:nvSpPr>
          <p:cNvPr id="174085" name="Rectangle 4"/>
          <p:cNvSpPr>
            <a:spLocks noChangeArrowheads="1"/>
          </p:cNvSpPr>
          <p:nvPr/>
        </p:nvSpPr>
        <p:spPr bwMode="auto">
          <a:xfrm>
            <a:off x="4114800" y="1066800"/>
            <a:ext cx="5029200" cy="954088"/>
          </a:xfrm>
          <a:prstGeom prst="rect">
            <a:avLst/>
          </a:prstGeom>
          <a:noFill/>
          <a:ln w="9525">
            <a:noFill/>
            <a:miter lim="800000"/>
            <a:headEnd/>
            <a:tailEnd/>
          </a:ln>
        </p:spPr>
        <p:txBody>
          <a:bodyPr anchor="ctr">
            <a:spAutoFit/>
          </a:bodyPr>
          <a:lstStyle/>
          <a:p>
            <a:pPr eaLnBrk="1" hangingPunct="1"/>
            <a:r>
              <a:rPr lang="pt-PT" sz="2800" b="1" dirty="0"/>
              <a:t>∆w </a:t>
            </a:r>
            <a:r>
              <a:rPr lang="pt-PT" sz="2800" dirty="0"/>
              <a:t>= (</a:t>
            </a:r>
            <a:r>
              <a:rPr lang="en-US" sz="2800" dirty="0"/>
              <a:t>η</a:t>
            </a:r>
            <a:r>
              <a:rPr lang="pt-PT" sz="2800" dirty="0"/>
              <a:t> (d</a:t>
            </a:r>
            <a:r>
              <a:rPr lang="pt-PT" sz="2800" baseline="-25000" dirty="0"/>
              <a:t>1</a:t>
            </a:r>
            <a:r>
              <a:rPr lang="pt-PT" sz="2800" dirty="0"/>
              <a:t> – o</a:t>
            </a:r>
            <a:r>
              <a:rPr lang="pt-PT" sz="2800" baseline="-25000" dirty="0"/>
              <a:t>1</a:t>
            </a:r>
            <a:r>
              <a:rPr lang="pt-PT" sz="2800" dirty="0"/>
              <a:t>)(f ’ (</a:t>
            </a:r>
            <a:r>
              <a:rPr lang="pt-PT" sz="2800" dirty="0" smtClean="0"/>
              <a:t>net</a:t>
            </a:r>
            <a:r>
              <a:rPr lang="pt-PT" sz="2800" baseline="-25000" dirty="0" smtClean="0"/>
              <a:t>i</a:t>
            </a:r>
            <a:r>
              <a:rPr lang="pt-PT" sz="2800" dirty="0" smtClean="0"/>
              <a:t> </a:t>
            </a:r>
            <a:r>
              <a:rPr lang="pt-PT" sz="2800" dirty="0"/>
              <a:t>))</a:t>
            </a:r>
            <a:r>
              <a:rPr lang="pt-PT" sz="2800" b="1" dirty="0"/>
              <a:t> x</a:t>
            </a:r>
            <a:endParaRPr lang="pt-PT" sz="2800" b="1" baseline="-25000" dirty="0"/>
          </a:p>
          <a:p>
            <a:pPr eaLnBrk="1" hangingPunct="1"/>
            <a:r>
              <a:rPr lang="pt-PT" sz="2800" b="1" baseline="-25000" dirty="0"/>
              <a:t>        </a:t>
            </a:r>
            <a:endParaRPr lang="pt-PT" sz="2800" b="1"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57200" y="228600"/>
            <a:ext cx="8337550" cy="946150"/>
          </a:xfrm>
          <a:prstGeom prst="rect">
            <a:avLst/>
          </a:prstGeom>
          <a:noFill/>
          <a:ln w="9525">
            <a:noFill/>
            <a:miter lim="800000"/>
            <a:headEnd/>
            <a:tailEnd/>
          </a:ln>
        </p:spPr>
        <p:txBody>
          <a:bodyPr wrap="none" anchor="ctr">
            <a:spAutoFit/>
          </a:bodyPr>
          <a:lstStyle/>
          <a:p>
            <a:r>
              <a:rPr lang="en-US" sz="2800" b="1">
                <a:latin typeface="Tahoma" pitchFamily="34" charset="0"/>
              </a:rPr>
              <a:t>BACK-PROPAGATION LEARNING ALGORITHM</a:t>
            </a:r>
            <a:endParaRPr lang="en-US" sz="2800">
              <a:latin typeface="Tahoma" pitchFamily="34" charset="0"/>
            </a:endParaRPr>
          </a:p>
          <a:p>
            <a:endParaRPr lang="en-US" sz="2800">
              <a:latin typeface="Times New Roman" pitchFamily="18" charset="0"/>
            </a:endParaRPr>
          </a:p>
        </p:txBody>
      </p:sp>
      <p:sp>
        <p:nvSpPr>
          <p:cNvPr id="184323" name="Rectangle 5"/>
          <p:cNvSpPr>
            <a:spLocks noChangeArrowheads="1"/>
          </p:cNvSpPr>
          <p:nvPr/>
        </p:nvSpPr>
        <p:spPr bwMode="auto">
          <a:xfrm>
            <a:off x="304800" y="1219200"/>
            <a:ext cx="5622925"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The training involves three stages:</a:t>
            </a:r>
          </a:p>
        </p:txBody>
      </p:sp>
      <p:sp>
        <p:nvSpPr>
          <p:cNvPr id="184324" name="Rectangle 6"/>
          <p:cNvSpPr>
            <a:spLocks noChangeArrowheads="1"/>
          </p:cNvSpPr>
          <p:nvPr/>
        </p:nvSpPr>
        <p:spPr bwMode="auto">
          <a:xfrm>
            <a:off x="0" y="2743200"/>
            <a:ext cx="7081838" cy="519113"/>
          </a:xfrm>
          <a:prstGeom prst="rect">
            <a:avLst/>
          </a:prstGeom>
          <a:noFill/>
          <a:ln w="9525">
            <a:noFill/>
            <a:miter lim="800000"/>
            <a:headEnd/>
            <a:tailEnd/>
          </a:ln>
        </p:spPr>
        <p:txBody>
          <a:bodyPr wrap="none" anchor="ctr">
            <a:spAutoFit/>
          </a:bodyPr>
          <a:lstStyle/>
          <a:p>
            <a:pPr algn="just"/>
            <a:r>
              <a:rPr lang="en-US" sz="2800" dirty="0">
                <a:latin typeface="Tahoma" pitchFamily="34" charset="0"/>
              </a:rPr>
              <a:t>1)Feed forward of the input training pattern</a:t>
            </a:r>
          </a:p>
        </p:txBody>
      </p:sp>
      <p:sp>
        <p:nvSpPr>
          <p:cNvPr id="184325" name="Rectangle 7"/>
          <p:cNvSpPr>
            <a:spLocks noChangeArrowheads="1"/>
          </p:cNvSpPr>
          <p:nvPr/>
        </p:nvSpPr>
        <p:spPr bwMode="auto">
          <a:xfrm>
            <a:off x="0" y="3733800"/>
            <a:ext cx="9402763" cy="519113"/>
          </a:xfrm>
          <a:prstGeom prst="rect">
            <a:avLst/>
          </a:prstGeom>
          <a:noFill/>
          <a:ln w="9525">
            <a:noFill/>
            <a:miter lim="800000"/>
            <a:headEnd/>
            <a:tailEnd/>
          </a:ln>
        </p:spPr>
        <p:txBody>
          <a:bodyPr wrap="none" anchor="ctr">
            <a:spAutoFit/>
          </a:bodyPr>
          <a:lstStyle/>
          <a:p>
            <a:r>
              <a:rPr lang="en-US" sz="2800">
                <a:latin typeface="Tahoma" pitchFamily="34" charset="0"/>
              </a:rPr>
              <a:t>2)Calculation and backpropogation of the associated error </a:t>
            </a:r>
          </a:p>
        </p:txBody>
      </p:sp>
      <p:sp>
        <p:nvSpPr>
          <p:cNvPr id="184326" name="Rectangle 8"/>
          <p:cNvSpPr>
            <a:spLocks noChangeArrowheads="1"/>
          </p:cNvSpPr>
          <p:nvPr/>
        </p:nvSpPr>
        <p:spPr bwMode="auto">
          <a:xfrm>
            <a:off x="0" y="4648200"/>
            <a:ext cx="4148138" cy="519113"/>
          </a:xfrm>
          <a:prstGeom prst="rect">
            <a:avLst/>
          </a:prstGeom>
          <a:noFill/>
          <a:ln w="9525">
            <a:noFill/>
            <a:miter lim="800000"/>
            <a:headEnd/>
            <a:tailEnd/>
          </a:ln>
        </p:spPr>
        <p:txBody>
          <a:bodyPr wrap="none" anchor="ctr">
            <a:spAutoFit/>
          </a:bodyPr>
          <a:lstStyle/>
          <a:p>
            <a:r>
              <a:rPr lang="en-US" sz="2800">
                <a:latin typeface="Tahoma" pitchFamily="34" charset="0"/>
              </a:rPr>
              <a:t>3)Adjustment of weights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body" idx="1"/>
          </p:nvPr>
        </p:nvSpPr>
        <p:spPr>
          <a:xfrm>
            <a:off x="0" y="0"/>
            <a:ext cx="9144000" cy="6858000"/>
          </a:xfrm>
        </p:spPr>
        <p:txBody>
          <a:bodyPr/>
          <a:lstStyle/>
          <a:p>
            <a:pPr eaLnBrk="1" hangingPunct="1"/>
            <a:r>
              <a:rPr lang="en-US" sz="2800" b="1" dirty="0" smtClean="0">
                <a:solidFill>
                  <a:schemeClr val="accent2"/>
                </a:solidFill>
              </a:rPr>
              <a:t>Three Major Phases Using </a:t>
            </a:r>
            <a:r>
              <a:rPr lang="en-US" sz="2800" b="1" dirty="0" err="1" smtClean="0">
                <a:solidFill>
                  <a:schemeClr val="accent2"/>
                </a:solidFill>
              </a:rPr>
              <a:t>Backpropagation</a:t>
            </a:r>
            <a:endParaRPr lang="en-US" sz="2800" b="1" dirty="0" smtClean="0">
              <a:solidFill>
                <a:schemeClr val="accent2"/>
              </a:solidFill>
            </a:endParaRPr>
          </a:p>
          <a:p>
            <a:pPr eaLnBrk="1" hangingPunct="1"/>
            <a:endParaRPr lang="en-US" sz="2800" b="1" dirty="0" smtClean="0"/>
          </a:p>
          <a:p>
            <a:pPr eaLnBrk="1" hangingPunct="1"/>
            <a:r>
              <a:rPr lang="en-US" sz="2800" b="1" i="1" dirty="0" smtClean="0">
                <a:solidFill>
                  <a:srgbClr val="FF0066"/>
                </a:solidFill>
              </a:rPr>
              <a:t>First phase</a:t>
            </a:r>
            <a:r>
              <a:rPr lang="en-US" sz="2800" b="1" dirty="0" smtClean="0"/>
              <a:t>: an input vector is presented to the network which leads via the forward pass to the activation of the network as a whole. This generates a difference (error) between the output of the network and the desired output. </a:t>
            </a:r>
          </a:p>
          <a:p>
            <a:pPr eaLnBrk="1" hangingPunct="1"/>
            <a:r>
              <a:rPr lang="en-US" sz="2800" b="1" i="1" dirty="0" smtClean="0">
                <a:solidFill>
                  <a:srgbClr val="FF0066"/>
                </a:solidFill>
              </a:rPr>
              <a:t>Second phase:</a:t>
            </a:r>
            <a:r>
              <a:rPr lang="en-US" sz="2800" b="1" i="1" dirty="0" smtClean="0"/>
              <a:t> </a:t>
            </a:r>
            <a:r>
              <a:rPr lang="en-US" sz="2800" b="1" dirty="0" smtClean="0"/>
              <a:t> compute the error vector for the output unit and propagates this  factor successively back through the network (error backward pass). </a:t>
            </a:r>
          </a:p>
          <a:p>
            <a:pPr eaLnBrk="1" hangingPunct="1"/>
            <a:r>
              <a:rPr lang="en-US" sz="2800" b="1" i="1" dirty="0" smtClean="0">
                <a:solidFill>
                  <a:srgbClr val="FF0066"/>
                </a:solidFill>
              </a:rPr>
              <a:t>Third phase</a:t>
            </a:r>
            <a:r>
              <a:rPr lang="en-US" sz="2800" b="1" i="1" dirty="0" smtClean="0"/>
              <a:t>: </a:t>
            </a:r>
            <a:r>
              <a:rPr lang="en-US" sz="2800" b="1" dirty="0" smtClean="0"/>
              <a:t> compute the changes for the connection weights .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9665" name="Picture 1"/>
          <p:cNvPicPr>
            <a:picLocks noGrp="1" noChangeAspect="1" noChangeArrowheads="1"/>
          </p:cNvPicPr>
          <p:nvPr>
            <p:ph idx="1"/>
          </p:nvPr>
        </p:nvPicPr>
        <p:blipFill>
          <a:blip r:embed="rId2" cstate="print"/>
          <a:srcRect/>
          <a:stretch>
            <a:fillRect/>
          </a:stretch>
        </p:blipFill>
        <p:spPr bwMode="auto">
          <a:xfrm>
            <a:off x="0" y="0"/>
            <a:ext cx="9144000" cy="2454772"/>
          </a:xfrm>
          <a:prstGeom prst="rect">
            <a:avLst/>
          </a:prstGeom>
          <a:noFill/>
          <a:ln w="9525">
            <a:noFill/>
            <a:miter lim="800000"/>
            <a:headEnd/>
            <a:tailEnd/>
          </a:ln>
        </p:spPr>
      </p:pic>
      <p:pic>
        <p:nvPicPr>
          <p:cNvPr id="369667" name="Picture 3"/>
          <p:cNvPicPr>
            <a:picLocks noChangeAspect="1" noChangeArrowheads="1"/>
          </p:cNvPicPr>
          <p:nvPr/>
        </p:nvPicPr>
        <p:blipFill>
          <a:blip r:embed="rId3" cstate="print"/>
          <a:srcRect/>
          <a:stretch>
            <a:fillRect/>
          </a:stretch>
        </p:blipFill>
        <p:spPr bwMode="auto">
          <a:xfrm>
            <a:off x="6629400" y="3276600"/>
            <a:ext cx="2247900" cy="2276475"/>
          </a:xfrm>
          <a:prstGeom prst="rect">
            <a:avLst/>
          </a:prstGeom>
          <a:noFill/>
          <a:ln w="9525">
            <a:noFill/>
            <a:miter lim="800000"/>
            <a:headEnd/>
            <a:tailEnd/>
          </a:ln>
        </p:spPr>
      </p:pic>
      <p:pic>
        <p:nvPicPr>
          <p:cNvPr id="369668" name="Picture 4"/>
          <p:cNvPicPr>
            <a:picLocks noChangeAspect="1" noChangeArrowheads="1"/>
          </p:cNvPicPr>
          <p:nvPr/>
        </p:nvPicPr>
        <p:blipFill>
          <a:blip r:embed="rId4" cstate="print"/>
          <a:srcRect/>
          <a:stretch>
            <a:fillRect/>
          </a:stretch>
        </p:blipFill>
        <p:spPr bwMode="auto">
          <a:xfrm>
            <a:off x="0" y="3048000"/>
            <a:ext cx="6346402" cy="381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9665"/>
                                        </p:tgtEl>
                                        <p:attrNameLst>
                                          <p:attrName>style.visibility</p:attrName>
                                        </p:attrNameLst>
                                      </p:cBhvr>
                                      <p:to>
                                        <p:strVal val="visible"/>
                                      </p:to>
                                    </p:set>
                                    <p:anim calcmode="lin" valueType="num">
                                      <p:cBhvr additive="base">
                                        <p:cTn id="7" dur="500" fill="hold"/>
                                        <p:tgtEl>
                                          <p:spTgt spid="369665"/>
                                        </p:tgtEl>
                                        <p:attrNameLst>
                                          <p:attrName>ppt_x</p:attrName>
                                        </p:attrNameLst>
                                      </p:cBhvr>
                                      <p:tavLst>
                                        <p:tav tm="0">
                                          <p:val>
                                            <p:strVal val="#ppt_x"/>
                                          </p:val>
                                        </p:tav>
                                        <p:tav tm="100000">
                                          <p:val>
                                            <p:strVal val="#ppt_x"/>
                                          </p:val>
                                        </p:tav>
                                      </p:tavLst>
                                    </p:anim>
                                    <p:anim calcmode="lin" valueType="num">
                                      <p:cBhvr additive="base">
                                        <p:cTn id="8" dur="500" fill="hold"/>
                                        <p:tgtEl>
                                          <p:spTgt spid="3696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9668"/>
                                        </p:tgtEl>
                                        <p:attrNameLst>
                                          <p:attrName>style.visibility</p:attrName>
                                        </p:attrNameLst>
                                      </p:cBhvr>
                                      <p:to>
                                        <p:strVal val="visible"/>
                                      </p:to>
                                    </p:set>
                                    <p:anim calcmode="lin" valueType="num">
                                      <p:cBhvr additive="base">
                                        <p:cTn id="13" dur="500" fill="hold"/>
                                        <p:tgtEl>
                                          <p:spTgt spid="369668"/>
                                        </p:tgtEl>
                                        <p:attrNameLst>
                                          <p:attrName>ppt_x</p:attrName>
                                        </p:attrNameLst>
                                      </p:cBhvr>
                                      <p:tavLst>
                                        <p:tav tm="0">
                                          <p:val>
                                            <p:strVal val="#ppt_x"/>
                                          </p:val>
                                        </p:tav>
                                        <p:tav tm="100000">
                                          <p:val>
                                            <p:strVal val="#ppt_x"/>
                                          </p:val>
                                        </p:tav>
                                      </p:tavLst>
                                    </p:anim>
                                    <p:anim calcmode="lin" valueType="num">
                                      <p:cBhvr additive="base">
                                        <p:cTn id="14" dur="500" fill="hold"/>
                                        <p:tgtEl>
                                          <p:spTgt spid="369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p:cNvSpPr>
            <a:spLocks noChangeArrowheads="1"/>
          </p:cNvSpPr>
          <p:nvPr/>
        </p:nvSpPr>
        <p:spPr bwMode="auto">
          <a:xfrm>
            <a:off x="0" y="304800"/>
            <a:ext cx="9093200" cy="519113"/>
          </a:xfrm>
          <a:prstGeom prst="rect">
            <a:avLst/>
          </a:prstGeom>
          <a:noFill/>
          <a:ln w="9525">
            <a:noFill/>
            <a:miter lim="800000"/>
            <a:headEnd/>
            <a:tailEnd/>
          </a:ln>
        </p:spPr>
        <p:txBody>
          <a:bodyPr wrap="none" anchor="ctr">
            <a:spAutoFit/>
          </a:bodyPr>
          <a:lstStyle/>
          <a:p>
            <a:r>
              <a:rPr lang="en-US" sz="2800" b="1" dirty="0">
                <a:latin typeface="Tahoma" pitchFamily="34" charset="0"/>
              </a:rPr>
              <a:t>INSTANTEOUS BACK PROPAGATION ALGORITHM</a:t>
            </a:r>
            <a:r>
              <a:rPr lang="en-US" sz="2800" dirty="0">
                <a:latin typeface="Tahoma" pitchFamily="34" charset="0"/>
              </a:rPr>
              <a:t> </a:t>
            </a:r>
          </a:p>
        </p:txBody>
      </p:sp>
      <p:sp>
        <p:nvSpPr>
          <p:cNvPr id="22536" name="Rectangle 5"/>
          <p:cNvSpPr>
            <a:spLocks noChangeArrowheads="1"/>
          </p:cNvSpPr>
          <p:nvPr/>
        </p:nvSpPr>
        <p:spPr bwMode="auto">
          <a:xfrm>
            <a:off x="4062413" y="3624263"/>
            <a:ext cx="392112" cy="304800"/>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r>
              <a:rPr lang="en-US" sz="1400">
                <a:latin typeface="Tahoma" pitchFamily="34"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sp>
        <p:nvSpPr>
          <p:cNvPr id="22539" name="Rectangle 10"/>
          <p:cNvSpPr>
            <a:spLocks noChangeArrowheads="1"/>
          </p:cNvSpPr>
          <p:nvPr/>
        </p:nvSpPr>
        <p:spPr bwMode="auto">
          <a:xfrm>
            <a:off x="3816350" y="3624263"/>
            <a:ext cx="811213" cy="304800"/>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r>
              <a:rPr lang="en-US" sz="1400">
                <a:latin typeface="Tahoma" pitchFamily="34"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sp>
        <p:nvSpPr>
          <p:cNvPr id="10" name="TextBox 9"/>
          <p:cNvSpPr txBox="1"/>
          <p:nvPr/>
        </p:nvSpPr>
        <p:spPr>
          <a:xfrm>
            <a:off x="2667000" y="990600"/>
            <a:ext cx="4114800" cy="646331"/>
          </a:xfrm>
          <a:prstGeom prst="rect">
            <a:avLst/>
          </a:prstGeom>
          <a:noFill/>
        </p:spPr>
        <p:txBody>
          <a:bodyPr wrap="square" rtlCol="0">
            <a:spAutoFit/>
          </a:bodyPr>
          <a:lstStyle/>
          <a:p>
            <a:r>
              <a:rPr lang="en-US" dirty="0" smtClean="0"/>
              <a:t>See Reference Book : process Control by </a:t>
            </a:r>
            <a:r>
              <a:rPr lang="en-US" dirty="0" err="1" smtClean="0"/>
              <a:t>Surekha</a:t>
            </a:r>
            <a:r>
              <a:rPr lang="en-US" dirty="0" smtClean="0"/>
              <a:t> </a:t>
            </a:r>
            <a:r>
              <a:rPr lang="en-US" dirty="0" err="1" smtClean="0"/>
              <a:t>Bhanot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1295400" y="457200"/>
            <a:ext cx="6202363" cy="519113"/>
          </a:xfrm>
          <a:prstGeom prst="rect">
            <a:avLst/>
          </a:prstGeom>
          <a:noFill/>
          <a:ln w="9525">
            <a:noFill/>
            <a:miter lim="800000"/>
            <a:headEnd/>
            <a:tailEnd/>
          </a:ln>
        </p:spPr>
        <p:txBody>
          <a:bodyPr wrap="none" anchor="ctr">
            <a:spAutoFit/>
          </a:bodyPr>
          <a:lstStyle/>
          <a:p>
            <a:pPr algn="just"/>
            <a:r>
              <a:rPr lang="en-US" sz="2800" b="1">
                <a:latin typeface="Tahoma" pitchFamily="34" charset="0"/>
              </a:rPr>
              <a:t>DIFFERENT MODES OF TRAINING</a:t>
            </a:r>
          </a:p>
        </p:txBody>
      </p:sp>
      <p:sp>
        <p:nvSpPr>
          <p:cNvPr id="188419" name="Rectangle 3"/>
          <p:cNvSpPr>
            <a:spLocks noChangeArrowheads="1"/>
          </p:cNvSpPr>
          <p:nvPr/>
        </p:nvSpPr>
        <p:spPr bwMode="auto">
          <a:xfrm>
            <a:off x="304800" y="1828800"/>
            <a:ext cx="8126413" cy="946150"/>
          </a:xfrm>
          <a:prstGeom prst="rect">
            <a:avLst/>
          </a:prstGeom>
          <a:noFill/>
          <a:ln w="9525">
            <a:noFill/>
            <a:miter lim="800000"/>
            <a:headEnd/>
            <a:tailEnd/>
          </a:ln>
        </p:spPr>
        <p:txBody>
          <a:bodyPr anchor="ctr">
            <a:spAutoFit/>
          </a:bodyPr>
          <a:lstStyle/>
          <a:p>
            <a:pPr algn="just"/>
            <a:r>
              <a:rPr lang="en-US" sz="2800">
                <a:latin typeface="Tahoma" pitchFamily="34" charset="0"/>
              </a:rPr>
              <a:t>For a given training set, back propagation</a:t>
            </a:r>
            <a:r>
              <a:rPr lang="en-US" altLang="ja-JP" sz="2800">
                <a:latin typeface="Tahoma" pitchFamily="34" charset="0"/>
                <a:ea typeface="MS PGothic" pitchFamily="34" charset="-128"/>
              </a:rPr>
              <a:t> learning</a:t>
            </a:r>
          </a:p>
          <a:p>
            <a:pPr algn="just"/>
            <a:r>
              <a:rPr lang="en-US" altLang="ja-JP" sz="2800">
                <a:latin typeface="Tahoma" pitchFamily="34" charset="0"/>
                <a:ea typeface="MS PGothic" pitchFamily="34" charset="-128"/>
              </a:rPr>
              <a:t>may thus proceed in one of two basic ways:</a:t>
            </a:r>
          </a:p>
        </p:txBody>
      </p:sp>
      <p:sp>
        <p:nvSpPr>
          <p:cNvPr id="188420" name="Rectangle 4"/>
          <p:cNvSpPr>
            <a:spLocks noChangeArrowheads="1"/>
          </p:cNvSpPr>
          <p:nvPr/>
        </p:nvSpPr>
        <p:spPr bwMode="auto">
          <a:xfrm>
            <a:off x="1828800" y="3505200"/>
            <a:ext cx="5511800" cy="519113"/>
          </a:xfrm>
          <a:prstGeom prst="rect">
            <a:avLst/>
          </a:prstGeom>
          <a:noFill/>
          <a:ln w="9525">
            <a:noFill/>
            <a:miter lim="800000"/>
            <a:headEnd/>
            <a:tailEnd/>
          </a:ln>
        </p:spPr>
        <p:txBody>
          <a:bodyPr wrap="none" anchor="ctr">
            <a:spAutoFit/>
          </a:bodyPr>
          <a:lstStyle/>
          <a:p>
            <a:r>
              <a:rPr lang="en-US" altLang="ja-JP" sz="2800">
                <a:latin typeface="Tahoma" pitchFamily="34" charset="0"/>
                <a:ea typeface="MS PGothic" pitchFamily="34" charset="-128"/>
              </a:rPr>
              <a:t>1)	Pattern or Sequential mode </a:t>
            </a:r>
          </a:p>
        </p:txBody>
      </p:sp>
      <p:sp>
        <p:nvSpPr>
          <p:cNvPr id="188421" name="Rectangle 5"/>
          <p:cNvSpPr>
            <a:spLocks noChangeArrowheads="1"/>
          </p:cNvSpPr>
          <p:nvPr/>
        </p:nvSpPr>
        <p:spPr bwMode="auto">
          <a:xfrm>
            <a:off x="1828800" y="4419600"/>
            <a:ext cx="2963863" cy="519113"/>
          </a:xfrm>
          <a:prstGeom prst="rect">
            <a:avLst/>
          </a:prstGeom>
          <a:noFill/>
          <a:ln w="9525">
            <a:noFill/>
            <a:miter lim="800000"/>
            <a:headEnd/>
            <a:tailEnd/>
          </a:ln>
        </p:spPr>
        <p:txBody>
          <a:bodyPr wrap="none" anchor="ctr">
            <a:spAutoFit/>
          </a:bodyPr>
          <a:lstStyle/>
          <a:p>
            <a:pPr algn="just"/>
            <a:r>
              <a:rPr lang="en-US" altLang="ja-JP" sz="2800">
                <a:latin typeface="Tahoma" pitchFamily="34" charset="0"/>
                <a:ea typeface="MS PGothic" pitchFamily="34" charset="-128"/>
              </a:rPr>
              <a:t>2)	Batch mode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b="1" u="sng" smtClean="0">
                <a:solidFill>
                  <a:srgbClr val="FF0066"/>
                </a:solidFill>
                <a:cs typeface="Times New Roman" pitchFamily="18" charset="0"/>
              </a:rPr>
              <a:t>WHY USE ACTIVATION FUNCTIONS?</a:t>
            </a:r>
            <a:r>
              <a:rPr lang="en-US" sz="3200" b="1" smtClean="0">
                <a:solidFill>
                  <a:srgbClr val="FF0066"/>
                </a:solidFill>
                <a:cs typeface="Times New Roman" pitchFamily="18" charset="0"/>
              </a:rPr>
              <a:t/>
            </a:r>
            <a:br>
              <a:rPr lang="en-US" sz="3200" b="1" smtClean="0">
                <a:solidFill>
                  <a:srgbClr val="FF0066"/>
                </a:solidFill>
                <a:cs typeface="Times New Roman" pitchFamily="18" charset="0"/>
              </a:rPr>
            </a:br>
            <a:endParaRPr lang="en-US" sz="3200" b="1" smtClean="0">
              <a:solidFill>
                <a:srgbClr val="FF0066"/>
              </a:solidFill>
              <a:cs typeface="Times New Roman" pitchFamily="18" charset="0"/>
            </a:endParaRPr>
          </a:p>
        </p:txBody>
      </p:sp>
      <p:sp>
        <p:nvSpPr>
          <p:cNvPr id="57347" name="Rectangle 3"/>
          <p:cNvSpPr>
            <a:spLocks noGrp="1" noChangeArrowheads="1"/>
          </p:cNvSpPr>
          <p:nvPr>
            <p:ph type="body" idx="1"/>
          </p:nvPr>
        </p:nvSpPr>
        <p:spPr/>
        <p:txBody>
          <a:bodyPr/>
          <a:lstStyle/>
          <a:p>
            <a:pPr algn="just" eaLnBrk="1" hangingPunct="1">
              <a:buFont typeface="Wingdings" pitchFamily="2" charset="2"/>
              <a:buChar char="v"/>
            </a:pPr>
            <a:r>
              <a:rPr lang="en-US" smtClean="0">
                <a:solidFill>
                  <a:srgbClr val="0000FF"/>
                </a:solidFill>
                <a:cs typeface="Times New Roman" pitchFamily="18" charset="0"/>
              </a:rPr>
              <a:t>Activation functions are needed to introduce </a:t>
            </a:r>
            <a:r>
              <a:rPr lang="en-US" smtClean="0">
                <a:solidFill>
                  <a:srgbClr val="FF0000"/>
                </a:solidFill>
                <a:cs typeface="Times New Roman" pitchFamily="18" charset="0"/>
              </a:rPr>
              <a:t>nonlinearity</a:t>
            </a:r>
            <a:r>
              <a:rPr lang="en-US" smtClean="0">
                <a:solidFill>
                  <a:srgbClr val="0000FF"/>
                </a:solidFill>
                <a:cs typeface="Times New Roman" pitchFamily="18" charset="0"/>
              </a:rPr>
              <a:t> into the network.</a:t>
            </a:r>
          </a:p>
          <a:p>
            <a:pPr algn="just" eaLnBrk="1" hangingPunct="1">
              <a:buFont typeface="Wingdings" pitchFamily="2" charset="2"/>
              <a:buChar char="v"/>
            </a:pPr>
            <a:endParaRPr lang="en-US" smtClean="0">
              <a:solidFill>
                <a:srgbClr val="0000FF"/>
              </a:solidFill>
              <a:cs typeface="Times New Roman" pitchFamily="18" charset="0"/>
            </a:endParaRPr>
          </a:p>
          <a:p>
            <a:pPr algn="just" eaLnBrk="1" hangingPunct="1">
              <a:buFont typeface="Wingdings" pitchFamily="2" charset="2"/>
              <a:buChar char="v"/>
            </a:pPr>
            <a:r>
              <a:rPr lang="en-US" smtClean="0">
                <a:solidFill>
                  <a:srgbClr val="0000FF"/>
                </a:solidFill>
                <a:cs typeface="Times New Roman" pitchFamily="18" charset="0"/>
              </a:rPr>
              <a:t>Without non-linearity, hidden units would not make nets more powerful than just plain perceptrons (which do not have any hidden units, just input and output units).</a:t>
            </a:r>
          </a:p>
          <a:p>
            <a:pPr algn="just" eaLnBrk="1" hangingPunct="1">
              <a:buFont typeface="Wingdings" pitchFamily="2" charset="2"/>
              <a:buChar char="v"/>
            </a:pPr>
            <a:r>
              <a:rPr lang="en-US" smtClean="0">
                <a:solidFill>
                  <a:srgbClr val="0000FF"/>
                </a:solidFill>
                <a:cs typeface="Times New Roman" pitchFamily="18" charset="0"/>
              </a:rPr>
              <a:t> </a:t>
            </a:r>
            <a:endParaRPr lang="en-US" smtClean="0">
              <a:solidFill>
                <a:srgbClr val="0000FF"/>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2862322"/>
          </a:xfrm>
          <a:prstGeom prst="rect">
            <a:avLst/>
          </a:prstGeom>
          <a:noFill/>
        </p:spPr>
        <p:txBody>
          <a:bodyPr wrap="square" rtlCol="0">
            <a:spAutoFit/>
          </a:bodyPr>
          <a:lstStyle/>
          <a:p>
            <a:r>
              <a:rPr lang="en-US" sz="3600" b="1" dirty="0" smtClean="0">
                <a:solidFill>
                  <a:srgbClr val="FF0000"/>
                </a:solidFill>
              </a:rPr>
              <a:t>Pattern mode/Sample-by-sample/Online   </a:t>
            </a:r>
            <a:r>
              <a:rPr lang="en-US" sz="3600" b="1" dirty="0" smtClean="0"/>
              <a:t>: ANN </a:t>
            </a:r>
            <a:r>
              <a:rPr lang="en-US" sz="3600" b="1" dirty="0" err="1" smtClean="0"/>
              <a:t>wieghts</a:t>
            </a:r>
            <a:r>
              <a:rPr lang="en-US" sz="3600" b="1" dirty="0" smtClean="0"/>
              <a:t> are updated every time a training sample is presented to the network, i.e. weight update is based on training error from that sample.</a:t>
            </a:r>
            <a:endParaRPr lang="en-US" sz="3600" b="1" dirty="0"/>
          </a:p>
        </p:txBody>
      </p:sp>
      <p:sp>
        <p:nvSpPr>
          <p:cNvPr id="4" name="TextBox 3"/>
          <p:cNvSpPr txBox="1"/>
          <p:nvPr/>
        </p:nvSpPr>
        <p:spPr>
          <a:xfrm>
            <a:off x="0" y="2895600"/>
            <a:ext cx="8915400" cy="2308324"/>
          </a:xfrm>
          <a:prstGeom prst="rect">
            <a:avLst/>
          </a:prstGeom>
          <a:noFill/>
        </p:spPr>
        <p:txBody>
          <a:bodyPr wrap="square" rtlCol="0">
            <a:spAutoFit/>
          </a:bodyPr>
          <a:lstStyle/>
          <a:p>
            <a:r>
              <a:rPr lang="en-US" sz="3600" b="1" dirty="0" smtClean="0">
                <a:solidFill>
                  <a:srgbClr val="FF0000"/>
                </a:solidFill>
              </a:rPr>
              <a:t>Batch-mode (offline) </a:t>
            </a:r>
            <a:r>
              <a:rPr lang="en-US" sz="3600" b="1" dirty="0" smtClean="0"/>
              <a:t>: ANN weights are updated after each Epoch, i.e. weight update is based on training error from all samples in training data set</a:t>
            </a:r>
            <a:endParaRPr lang="en-US" sz="3600" b="1" dirty="0"/>
          </a:p>
        </p:txBody>
      </p:sp>
      <p:sp>
        <p:nvSpPr>
          <p:cNvPr id="5" name="TextBox 4"/>
          <p:cNvSpPr txBox="1"/>
          <p:nvPr/>
        </p:nvSpPr>
        <p:spPr>
          <a:xfrm>
            <a:off x="0" y="5288340"/>
            <a:ext cx="8915400" cy="1569660"/>
          </a:xfrm>
          <a:prstGeom prst="rect">
            <a:avLst/>
          </a:prstGeom>
          <a:noFill/>
        </p:spPr>
        <p:txBody>
          <a:bodyPr wrap="square" rtlCol="0">
            <a:spAutoFit/>
          </a:bodyPr>
          <a:lstStyle/>
          <a:p>
            <a:r>
              <a:rPr lang="en-US" sz="3200" i="1" dirty="0" smtClean="0"/>
              <a:t>An Epoch is defined as a cycle of ANN training that involves presentation of all samples in the training data set to neural network for purpose of learning</a:t>
            </a:r>
            <a:endParaRPr lang="en-US" sz="32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1524000" y="381000"/>
            <a:ext cx="5597525" cy="519113"/>
          </a:xfrm>
          <a:prstGeom prst="rect">
            <a:avLst/>
          </a:prstGeom>
          <a:noFill/>
          <a:ln w="9525">
            <a:noFill/>
            <a:miter lim="800000"/>
            <a:headEnd/>
            <a:tailEnd/>
          </a:ln>
        </p:spPr>
        <p:txBody>
          <a:bodyPr wrap="none" anchor="ctr">
            <a:spAutoFit/>
          </a:bodyPr>
          <a:lstStyle/>
          <a:p>
            <a:pPr algn="just"/>
            <a:r>
              <a:rPr lang="en-US" sz="2800" b="1">
                <a:latin typeface="Tahoma" pitchFamily="34" charset="0"/>
              </a:rPr>
              <a:t>PATTERN MODE OF TRAINING</a:t>
            </a:r>
          </a:p>
        </p:txBody>
      </p:sp>
      <p:sp>
        <p:nvSpPr>
          <p:cNvPr id="191491" name="Rectangle 3"/>
          <p:cNvSpPr>
            <a:spLocks noChangeArrowheads="1"/>
          </p:cNvSpPr>
          <p:nvPr/>
        </p:nvSpPr>
        <p:spPr bwMode="auto">
          <a:xfrm>
            <a:off x="0" y="1363663"/>
            <a:ext cx="9426575" cy="1816100"/>
          </a:xfrm>
          <a:prstGeom prst="rect">
            <a:avLst/>
          </a:prstGeom>
          <a:noFill/>
          <a:ln w="9525">
            <a:noFill/>
            <a:miter lim="800000"/>
            <a:headEnd/>
            <a:tailEnd/>
          </a:ln>
        </p:spPr>
        <p:txBody>
          <a:bodyPr anchor="ctr">
            <a:spAutoFit/>
          </a:bodyPr>
          <a:lstStyle/>
          <a:p>
            <a:r>
              <a:rPr lang="en-US" sz="2800">
                <a:latin typeface="Tahoma" pitchFamily="34" charset="0"/>
              </a:rPr>
              <a:t>In the case of pattern mode, the whole sequence of</a:t>
            </a:r>
          </a:p>
          <a:p>
            <a:r>
              <a:rPr lang="en-US" sz="2800">
                <a:latin typeface="Tahoma" pitchFamily="34" charset="0"/>
              </a:rPr>
              <a:t>forward and backward computation is performed</a:t>
            </a:r>
          </a:p>
          <a:p>
            <a:r>
              <a:rPr lang="en-US" sz="2800">
                <a:latin typeface="Tahoma" pitchFamily="34" charset="0"/>
              </a:rPr>
              <a:t>resulting in weight adjustment for each pattern </a:t>
            </a:r>
          </a:p>
          <a:p>
            <a:r>
              <a:rPr lang="en-US" sz="2800">
                <a:latin typeface="Tahoma" pitchFamily="34" charset="0"/>
              </a:rPr>
              <a:t>X (1)/ D (1) to X (N)/D (N)</a:t>
            </a:r>
          </a:p>
        </p:txBody>
      </p:sp>
      <p:sp>
        <p:nvSpPr>
          <p:cNvPr id="191492" name="Rectangle 4"/>
          <p:cNvSpPr>
            <a:spLocks noChangeArrowheads="1"/>
          </p:cNvSpPr>
          <p:nvPr/>
        </p:nvSpPr>
        <p:spPr bwMode="auto">
          <a:xfrm>
            <a:off x="0" y="3590925"/>
            <a:ext cx="8601075" cy="1384300"/>
          </a:xfrm>
          <a:prstGeom prst="rect">
            <a:avLst/>
          </a:prstGeom>
          <a:noFill/>
          <a:ln w="9525">
            <a:noFill/>
            <a:miter lim="800000"/>
            <a:headEnd/>
            <a:tailEnd/>
          </a:ln>
        </p:spPr>
        <p:txBody>
          <a:bodyPr wrap="none" anchor="ctr">
            <a:spAutoFit/>
          </a:bodyPr>
          <a:lstStyle/>
          <a:p>
            <a:endParaRPr lang="en-US" sz="2800">
              <a:latin typeface="Tahoma" pitchFamily="34" charset="0"/>
            </a:endParaRPr>
          </a:p>
          <a:p>
            <a:r>
              <a:rPr lang="en-US" sz="2800">
                <a:latin typeface="Tahoma" pitchFamily="34" charset="0"/>
              </a:rPr>
              <a:t>Pattern mode of training is online, requires less local </a:t>
            </a:r>
          </a:p>
          <a:p>
            <a:r>
              <a:rPr lang="en-US" sz="2800">
                <a:latin typeface="Tahoma" pitchFamily="34" charset="0"/>
              </a:rPr>
              <a:t>storage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ChangeArrowheads="1"/>
          </p:cNvSpPr>
          <p:nvPr/>
        </p:nvSpPr>
        <p:spPr bwMode="auto">
          <a:xfrm>
            <a:off x="1447800" y="381000"/>
            <a:ext cx="5597525" cy="519113"/>
          </a:xfrm>
          <a:prstGeom prst="rect">
            <a:avLst/>
          </a:prstGeom>
          <a:noFill/>
          <a:ln w="9525">
            <a:noFill/>
            <a:miter lim="800000"/>
            <a:headEnd/>
            <a:tailEnd/>
          </a:ln>
        </p:spPr>
        <p:txBody>
          <a:bodyPr wrap="none">
            <a:spAutoFit/>
          </a:bodyPr>
          <a:lstStyle/>
          <a:p>
            <a:r>
              <a:rPr lang="en-US" sz="2800" b="1">
                <a:latin typeface="Tahoma" pitchFamily="34" charset="0"/>
              </a:rPr>
              <a:t>PATTERN MODE OF TRAINING</a:t>
            </a:r>
          </a:p>
        </p:txBody>
      </p:sp>
      <p:sp>
        <p:nvSpPr>
          <p:cNvPr id="28677" name="Rectangle 3"/>
          <p:cNvSpPr>
            <a:spLocks noChangeArrowheads="1"/>
          </p:cNvSpPr>
          <p:nvPr/>
        </p:nvSpPr>
        <p:spPr bwMode="auto">
          <a:xfrm>
            <a:off x="0" y="1006475"/>
            <a:ext cx="9012238" cy="946150"/>
          </a:xfrm>
          <a:prstGeom prst="rect">
            <a:avLst/>
          </a:prstGeom>
          <a:noFill/>
          <a:ln w="9525">
            <a:noFill/>
            <a:miter lim="800000"/>
            <a:headEnd/>
            <a:tailEnd/>
          </a:ln>
        </p:spPr>
        <p:txBody>
          <a:bodyPr wrap="none" anchor="ctr">
            <a:spAutoFit/>
          </a:bodyPr>
          <a:lstStyle/>
          <a:p>
            <a:pPr algn="just"/>
            <a:r>
              <a:rPr lang="en-US" sz="2800">
                <a:latin typeface="Tahoma" pitchFamily="34" charset="0"/>
              </a:rPr>
              <a:t>The steps involved in pattern mode can be summarized </a:t>
            </a:r>
          </a:p>
          <a:p>
            <a:pPr algn="just"/>
            <a:r>
              <a:rPr lang="en-US" sz="2800">
                <a:latin typeface="Tahoma" pitchFamily="34" charset="0"/>
              </a:rPr>
              <a:t>as follows:</a:t>
            </a:r>
          </a:p>
        </p:txBody>
      </p:sp>
      <p:sp>
        <p:nvSpPr>
          <p:cNvPr id="28678" name="Rectangle 4"/>
          <p:cNvSpPr>
            <a:spLocks noChangeArrowheads="1"/>
          </p:cNvSpPr>
          <p:nvPr/>
        </p:nvSpPr>
        <p:spPr bwMode="auto">
          <a:xfrm>
            <a:off x="0" y="2286000"/>
            <a:ext cx="6635750"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1) Initialize the weights , p =1 and E = 0</a:t>
            </a:r>
          </a:p>
        </p:txBody>
      </p:sp>
      <p:sp>
        <p:nvSpPr>
          <p:cNvPr id="28679" name="Rectangle 5"/>
          <p:cNvSpPr>
            <a:spLocks noChangeArrowheads="1"/>
          </p:cNvSpPr>
          <p:nvPr/>
        </p:nvSpPr>
        <p:spPr bwMode="auto">
          <a:xfrm>
            <a:off x="0" y="3124200"/>
            <a:ext cx="3889375"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2) Submit the pattern p</a:t>
            </a:r>
          </a:p>
        </p:txBody>
      </p:sp>
      <p:sp>
        <p:nvSpPr>
          <p:cNvPr id="28680" name="Rectangle 6"/>
          <p:cNvSpPr>
            <a:spLocks noChangeArrowheads="1"/>
          </p:cNvSpPr>
          <p:nvPr/>
        </p:nvSpPr>
        <p:spPr bwMode="auto">
          <a:xfrm>
            <a:off x="0" y="4038600"/>
            <a:ext cx="9274175"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3) Compute output of all nodes in all layers(forward pass)</a:t>
            </a:r>
          </a:p>
        </p:txBody>
      </p:sp>
      <p:sp>
        <p:nvSpPr>
          <p:cNvPr id="28681" name="Rectangle 7"/>
          <p:cNvSpPr>
            <a:spLocks noChangeArrowheads="1"/>
          </p:cNvSpPr>
          <p:nvPr/>
        </p:nvSpPr>
        <p:spPr bwMode="auto">
          <a:xfrm>
            <a:off x="0" y="4953000"/>
            <a:ext cx="3795713"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4) Compute cycle error</a:t>
            </a:r>
          </a:p>
        </p:txBody>
      </p:sp>
      <p:sp>
        <p:nvSpPr>
          <p:cNvPr id="28682" name="Rectangle 8"/>
          <p:cNvSpPr>
            <a:spLocks noChangeArrowheads="1"/>
          </p:cNvSpPr>
          <p:nvPr/>
        </p:nvSpPr>
        <p:spPr bwMode="auto">
          <a:xfrm>
            <a:off x="1371600" y="5638800"/>
            <a:ext cx="739775" cy="519113"/>
          </a:xfrm>
          <a:prstGeom prst="rect">
            <a:avLst/>
          </a:prstGeom>
          <a:noFill/>
          <a:ln w="9525">
            <a:noFill/>
            <a:miter lim="800000"/>
            <a:headEnd/>
            <a:tailEnd/>
          </a:ln>
        </p:spPr>
        <p:txBody>
          <a:bodyPr wrap="none">
            <a:spAutoFit/>
          </a:bodyPr>
          <a:lstStyle/>
          <a:p>
            <a:r>
              <a:rPr lang="en-US" sz="2800">
                <a:latin typeface="Tahoma" pitchFamily="34" charset="0"/>
              </a:rPr>
              <a:t>E→</a:t>
            </a:r>
          </a:p>
        </p:txBody>
      </p:sp>
      <p:graphicFrame>
        <p:nvGraphicFramePr>
          <p:cNvPr id="28674" name="Object 9"/>
          <p:cNvGraphicFramePr>
            <a:graphicFrameLocks noChangeAspect="1"/>
          </p:cNvGraphicFramePr>
          <p:nvPr>
            <p:ph/>
          </p:nvPr>
        </p:nvGraphicFramePr>
        <p:xfrm>
          <a:off x="2209800" y="5562600"/>
          <a:ext cx="357188" cy="920750"/>
        </p:xfrm>
        <a:graphic>
          <a:graphicData uri="http://schemas.openxmlformats.org/presentationml/2006/ole">
            <p:oleObj spid="_x0000_s279554" name="Equation" r:id="rId3" imgW="152334" imgH="393529" progId="Equation.3">
              <p:embed/>
            </p:oleObj>
          </a:graphicData>
        </a:graphic>
      </p:graphicFrame>
      <p:sp>
        <p:nvSpPr>
          <p:cNvPr id="28683"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28675" name="Object 11"/>
          <p:cNvGraphicFramePr>
            <a:graphicFrameLocks noChangeAspect="1"/>
          </p:cNvGraphicFramePr>
          <p:nvPr/>
        </p:nvGraphicFramePr>
        <p:xfrm>
          <a:off x="2667000" y="5562600"/>
          <a:ext cx="2362200" cy="909638"/>
        </p:xfrm>
        <a:graphic>
          <a:graphicData uri="http://schemas.openxmlformats.org/presentationml/2006/ole">
            <p:oleObj spid="_x0000_s279555" name="Equation" r:id="rId4" imgW="1117600" imgH="431800" progId="Equation.3">
              <p:embed/>
            </p:oleObj>
          </a:graphicData>
        </a:graphic>
      </p:graphicFrame>
      <p:sp>
        <p:nvSpPr>
          <p:cNvPr id="28684" name="Rectangle 12"/>
          <p:cNvSpPr>
            <a:spLocks noChangeArrowheads="1"/>
          </p:cNvSpPr>
          <p:nvPr/>
        </p:nvSpPr>
        <p:spPr bwMode="auto">
          <a:xfrm>
            <a:off x="5334000" y="5715000"/>
            <a:ext cx="3200400" cy="519113"/>
          </a:xfrm>
          <a:prstGeom prst="rect">
            <a:avLst/>
          </a:prstGeom>
          <a:noFill/>
          <a:ln w="9525">
            <a:noFill/>
            <a:miter lim="800000"/>
            <a:headEnd/>
            <a:tailEnd/>
          </a:ln>
        </p:spPr>
        <p:txBody>
          <a:bodyPr>
            <a:spAutoFit/>
          </a:bodyPr>
          <a:lstStyle/>
          <a:p>
            <a:r>
              <a:rPr lang="en-US" sz="2800">
                <a:latin typeface="Tahoma" pitchFamily="34" charset="0"/>
              </a:rPr>
              <a:t>for k = 1,2 ….n</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0" y="2608263"/>
            <a:ext cx="184150" cy="519112"/>
          </a:xfrm>
          <a:prstGeom prst="rect">
            <a:avLst/>
          </a:prstGeom>
          <a:noFill/>
          <a:ln w="9525">
            <a:noFill/>
            <a:miter lim="800000"/>
            <a:headEnd/>
            <a:tailEnd/>
          </a:ln>
        </p:spPr>
        <p:txBody>
          <a:bodyPr wrap="none" anchor="ctr">
            <a:spAutoFit/>
          </a:bodyPr>
          <a:lstStyle/>
          <a:p>
            <a:endParaRPr lang="en-US" sz="2800">
              <a:latin typeface="Times New Roman" pitchFamily="18" charset="0"/>
            </a:endParaRPr>
          </a:p>
        </p:txBody>
      </p:sp>
      <p:sp>
        <p:nvSpPr>
          <p:cNvPr id="29700" name="Rectangle 3"/>
          <p:cNvSpPr>
            <a:spLocks noChangeArrowheads="1"/>
          </p:cNvSpPr>
          <p:nvPr/>
        </p:nvSpPr>
        <p:spPr bwMode="auto">
          <a:xfrm>
            <a:off x="0" y="3395663"/>
            <a:ext cx="9144000" cy="0"/>
          </a:xfrm>
          <a:prstGeom prst="rect">
            <a:avLst/>
          </a:prstGeom>
          <a:noFill/>
          <a:ln w="9525">
            <a:noFill/>
            <a:miter lim="800000"/>
            <a:headEnd/>
            <a:tailEnd/>
          </a:ln>
        </p:spPr>
        <p:txBody>
          <a:bodyPr wrap="none" anchor="ctr">
            <a:spAutoFit/>
          </a:bodyPr>
          <a:lstStyle/>
          <a:p>
            <a:endParaRPr lang="en-US"/>
          </a:p>
        </p:txBody>
      </p:sp>
      <p:sp>
        <p:nvSpPr>
          <p:cNvPr id="29701" name="Rectangle 4"/>
          <p:cNvSpPr>
            <a:spLocks noChangeArrowheads="1"/>
          </p:cNvSpPr>
          <p:nvPr/>
        </p:nvSpPr>
        <p:spPr bwMode="auto">
          <a:xfrm>
            <a:off x="6307138" y="4008438"/>
            <a:ext cx="374650" cy="274637"/>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sp>
        <p:nvSpPr>
          <p:cNvPr id="29702" name="Rectangle 5"/>
          <p:cNvSpPr>
            <a:spLocks noChangeArrowheads="1"/>
          </p:cNvSpPr>
          <p:nvPr/>
        </p:nvSpPr>
        <p:spPr bwMode="auto">
          <a:xfrm>
            <a:off x="0" y="1219200"/>
            <a:ext cx="6808788"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5) Compute new weights (backward pass)</a:t>
            </a:r>
          </a:p>
        </p:txBody>
      </p:sp>
      <p:sp>
        <p:nvSpPr>
          <p:cNvPr id="29703" name="Rectangle 6"/>
          <p:cNvSpPr>
            <a:spLocks noChangeArrowheads="1"/>
          </p:cNvSpPr>
          <p:nvPr/>
        </p:nvSpPr>
        <p:spPr bwMode="auto">
          <a:xfrm>
            <a:off x="1524000" y="228600"/>
            <a:ext cx="5597525" cy="519113"/>
          </a:xfrm>
          <a:prstGeom prst="rect">
            <a:avLst/>
          </a:prstGeom>
          <a:noFill/>
          <a:ln w="9525">
            <a:noFill/>
            <a:miter lim="800000"/>
            <a:headEnd/>
            <a:tailEnd/>
          </a:ln>
        </p:spPr>
        <p:txBody>
          <a:bodyPr wrap="none">
            <a:spAutoFit/>
          </a:bodyPr>
          <a:lstStyle/>
          <a:p>
            <a:r>
              <a:rPr lang="en-US" sz="2800" b="1">
                <a:latin typeface="Tahoma" pitchFamily="34" charset="0"/>
              </a:rPr>
              <a:t>PATTERN MODE OF TRAINING</a:t>
            </a:r>
          </a:p>
        </p:txBody>
      </p:sp>
      <p:sp>
        <p:nvSpPr>
          <p:cNvPr id="29704" name="Rectangle 7"/>
          <p:cNvSpPr>
            <a:spLocks noChangeArrowheads="1"/>
          </p:cNvSpPr>
          <p:nvPr/>
        </p:nvSpPr>
        <p:spPr bwMode="auto">
          <a:xfrm>
            <a:off x="0" y="2133600"/>
            <a:ext cx="7615238" cy="946150"/>
          </a:xfrm>
          <a:prstGeom prst="rect">
            <a:avLst/>
          </a:prstGeom>
          <a:noFill/>
          <a:ln w="9525">
            <a:noFill/>
            <a:miter lim="800000"/>
            <a:headEnd/>
            <a:tailEnd/>
          </a:ln>
        </p:spPr>
        <p:txBody>
          <a:bodyPr wrap="none" anchor="ctr">
            <a:spAutoFit/>
          </a:bodyPr>
          <a:lstStyle/>
          <a:p>
            <a:pPr algn="just"/>
            <a:r>
              <a:rPr lang="en-US" sz="2800">
                <a:latin typeface="Tahoma" pitchFamily="34" charset="0"/>
              </a:rPr>
              <a:t>6) If p &lt; N,  p→ p + 1 repeat  steps (2) to (5) </a:t>
            </a:r>
          </a:p>
          <a:p>
            <a:pPr algn="just"/>
            <a:r>
              <a:rPr lang="en-US" sz="2800">
                <a:latin typeface="Tahoma" pitchFamily="34" charset="0"/>
              </a:rPr>
              <a:t>    for all patterns</a:t>
            </a:r>
          </a:p>
        </p:txBody>
      </p:sp>
      <p:sp>
        <p:nvSpPr>
          <p:cNvPr id="29705" name="Rectangle 8"/>
          <p:cNvSpPr>
            <a:spLocks noChangeArrowheads="1"/>
          </p:cNvSpPr>
          <p:nvPr/>
        </p:nvSpPr>
        <p:spPr bwMode="auto">
          <a:xfrm>
            <a:off x="0" y="3505200"/>
            <a:ext cx="3581400" cy="519113"/>
          </a:xfrm>
          <a:prstGeom prst="rect">
            <a:avLst/>
          </a:prstGeom>
          <a:noFill/>
          <a:ln w="9525">
            <a:noFill/>
            <a:miter lim="800000"/>
            <a:headEnd/>
            <a:tailEnd/>
          </a:ln>
        </p:spPr>
        <p:txBody>
          <a:bodyPr wrap="none" anchor="ctr">
            <a:spAutoFit/>
          </a:bodyPr>
          <a:lstStyle/>
          <a:p>
            <a:r>
              <a:rPr lang="en-US" sz="2800">
                <a:latin typeface="Times New Roman" pitchFamily="18" charset="0"/>
                <a:ea typeface="MS Mincho" pitchFamily="49" charset="-128"/>
                <a:cs typeface="Times New Roman" pitchFamily="18" charset="0"/>
              </a:rPr>
              <a:t>7) Compute RMS error </a:t>
            </a:r>
          </a:p>
        </p:txBody>
      </p:sp>
      <p:graphicFrame>
        <p:nvGraphicFramePr>
          <p:cNvPr id="29698" name="Object 9"/>
          <p:cNvGraphicFramePr>
            <a:graphicFrameLocks noChangeAspect="1"/>
          </p:cNvGraphicFramePr>
          <p:nvPr/>
        </p:nvGraphicFramePr>
        <p:xfrm>
          <a:off x="3429000" y="3124200"/>
          <a:ext cx="928688" cy="1143000"/>
        </p:xfrm>
        <a:graphic>
          <a:graphicData uri="http://schemas.openxmlformats.org/presentationml/2006/ole">
            <p:oleObj spid="_x0000_s280578" name="Equation" r:id="rId3" imgW="368300" imgH="457200" progId="Equation.3">
              <p:embed/>
            </p:oleObj>
          </a:graphicData>
        </a:graphic>
      </p:graphicFrame>
      <p:sp>
        <p:nvSpPr>
          <p:cNvPr id="29706" name="Rectangle 10"/>
          <p:cNvSpPr>
            <a:spLocks noChangeArrowheads="1"/>
          </p:cNvSpPr>
          <p:nvPr/>
        </p:nvSpPr>
        <p:spPr bwMode="auto">
          <a:xfrm>
            <a:off x="4191000" y="3505200"/>
            <a:ext cx="5168900" cy="519113"/>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r>
              <a:rPr lang="en-US" sz="2800">
                <a:latin typeface="Times New Roman" pitchFamily="18" charset="0"/>
                <a:ea typeface="MS Mincho" pitchFamily="49" charset="-128"/>
                <a:cs typeface="Times New Roman" pitchFamily="18" charset="0"/>
              </a:rPr>
              <a:t>where N is the number of patterns</a:t>
            </a:r>
            <a:r>
              <a:rPr lang="en-US" sz="2800">
                <a:latin typeface="Tahoma" pitchFamily="34" charset="0"/>
                <a:ea typeface="MS Mincho" pitchFamily="49" charset="-128"/>
                <a:cs typeface="Times New Roman" pitchFamily="18" charset="0"/>
              </a:rPr>
              <a:t> </a:t>
            </a:r>
            <a:endParaRPr lang="en-US" sz="2800">
              <a:latin typeface="Times New Roman" pitchFamily="18" charset="0"/>
              <a:ea typeface="MS Mincho" pitchFamily="49" charset="-128"/>
              <a:cs typeface="Times New Roman" pitchFamily="18" charset="0"/>
            </a:endParaRPr>
          </a:p>
        </p:txBody>
      </p:sp>
      <p:sp>
        <p:nvSpPr>
          <p:cNvPr id="29707" name="Rectangle 11"/>
          <p:cNvSpPr>
            <a:spLocks noChangeArrowheads="1"/>
          </p:cNvSpPr>
          <p:nvPr/>
        </p:nvSpPr>
        <p:spPr bwMode="auto">
          <a:xfrm>
            <a:off x="0" y="4800600"/>
            <a:ext cx="8234363" cy="946150"/>
          </a:xfrm>
          <a:prstGeom prst="rect">
            <a:avLst/>
          </a:prstGeom>
          <a:noFill/>
          <a:ln w="9525">
            <a:noFill/>
            <a:miter lim="800000"/>
            <a:headEnd/>
            <a:tailEnd/>
          </a:ln>
        </p:spPr>
        <p:txBody>
          <a:bodyPr wrap="none" anchor="ctr">
            <a:spAutoFit/>
          </a:bodyPr>
          <a:lstStyle/>
          <a:p>
            <a:pPr algn="just"/>
            <a:r>
              <a:rPr lang="en-US" sz="2800">
                <a:latin typeface="Tahoma" pitchFamily="34" charset="0"/>
              </a:rPr>
              <a:t>8) If RMS error &gt; E</a:t>
            </a:r>
            <a:r>
              <a:rPr lang="en-US" sz="2800" baseline="-25000">
                <a:latin typeface="Tahoma" pitchFamily="34" charset="0"/>
              </a:rPr>
              <a:t>max</a:t>
            </a:r>
            <a:r>
              <a:rPr lang="en-US" sz="2800">
                <a:latin typeface="Tahoma" pitchFamily="34" charset="0"/>
              </a:rPr>
              <a:t> repeat steps (2) through (7)</a:t>
            </a:r>
          </a:p>
          <a:p>
            <a:pPr algn="just"/>
            <a:r>
              <a:rPr lang="en-US" sz="2800">
                <a:latin typeface="Tahoma" pitchFamily="34" charset="0"/>
              </a:rPr>
              <a:t>submit patterns again after resetting E→ 0</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1447800" y="381000"/>
            <a:ext cx="5148263" cy="519113"/>
          </a:xfrm>
          <a:prstGeom prst="rect">
            <a:avLst/>
          </a:prstGeom>
          <a:noFill/>
          <a:ln w="9525">
            <a:noFill/>
            <a:miter lim="800000"/>
            <a:headEnd/>
            <a:tailEnd/>
          </a:ln>
        </p:spPr>
        <p:txBody>
          <a:bodyPr wrap="none" anchor="ctr">
            <a:spAutoFit/>
          </a:bodyPr>
          <a:lstStyle/>
          <a:p>
            <a:pPr algn="just"/>
            <a:r>
              <a:rPr lang="en-US" altLang="ja-JP" sz="2800" b="1">
                <a:latin typeface="Tahoma" pitchFamily="34" charset="0"/>
                <a:ea typeface="MS PGothic" pitchFamily="34" charset="-128"/>
              </a:rPr>
              <a:t>BATCH MODE OF TRAINING</a:t>
            </a:r>
          </a:p>
        </p:txBody>
      </p:sp>
      <p:sp>
        <p:nvSpPr>
          <p:cNvPr id="192515" name="Rectangle 3"/>
          <p:cNvSpPr>
            <a:spLocks noChangeArrowheads="1"/>
          </p:cNvSpPr>
          <p:nvPr/>
        </p:nvSpPr>
        <p:spPr bwMode="auto">
          <a:xfrm>
            <a:off x="0" y="1524000"/>
            <a:ext cx="8443913" cy="946150"/>
          </a:xfrm>
          <a:prstGeom prst="rect">
            <a:avLst/>
          </a:prstGeom>
          <a:noFill/>
          <a:ln w="9525">
            <a:noFill/>
            <a:miter lim="800000"/>
            <a:headEnd/>
            <a:tailEnd/>
          </a:ln>
        </p:spPr>
        <p:txBody>
          <a:bodyPr wrap="none" anchor="ctr">
            <a:spAutoFit/>
          </a:bodyPr>
          <a:lstStyle/>
          <a:p>
            <a:r>
              <a:rPr lang="en-US" altLang="ja-JP" sz="2800">
                <a:latin typeface="Tahoma" pitchFamily="34" charset="0"/>
                <a:ea typeface="MS PGothic" pitchFamily="34" charset="-128"/>
              </a:rPr>
              <a:t>In batch mode the weight up gradation is done after</a:t>
            </a:r>
          </a:p>
          <a:p>
            <a:r>
              <a:rPr lang="en-US" altLang="ja-JP" sz="2800">
                <a:latin typeface="Tahoma" pitchFamily="34" charset="0"/>
                <a:ea typeface="MS PGothic" pitchFamily="34" charset="-128"/>
              </a:rPr>
              <a:t>the whole N sets are presented </a:t>
            </a:r>
          </a:p>
        </p:txBody>
      </p:sp>
      <p:sp>
        <p:nvSpPr>
          <p:cNvPr id="192516" name="Rectangle 4"/>
          <p:cNvSpPr>
            <a:spLocks noChangeArrowheads="1"/>
          </p:cNvSpPr>
          <p:nvPr/>
        </p:nvSpPr>
        <p:spPr bwMode="auto">
          <a:xfrm>
            <a:off x="0" y="2971800"/>
            <a:ext cx="7931150" cy="946150"/>
          </a:xfrm>
          <a:prstGeom prst="rect">
            <a:avLst/>
          </a:prstGeom>
          <a:noFill/>
          <a:ln w="9525">
            <a:noFill/>
            <a:miter lim="800000"/>
            <a:headEnd/>
            <a:tailEnd/>
          </a:ln>
        </p:spPr>
        <p:txBody>
          <a:bodyPr wrap="none" anchor="ctr">
            <a:spAutoFit/>
          </a:bodyPr>
          <a:lstStyle/>
          <a:p>
            <a:r>
              <a:rPr lang="en-US" altLang="ja-JP" sz="2800">
                <a:latin typeface="Tahoma" pitchFamily="34" charset="0"/>
                <a:ea typeface="MS PGothic" pitchFamily="34" charset="-128"/>
              </a:rPr>
              <a:t>One completed presentation of entire training set</a:t>
            </a:r>
          </a:p>
          <a:p>
            <a:r>
              <a:rPr lang="en-US" altLang="ja-JP" sz="2800">
                <a:latin typeface="Tahoma" pitchFamily="34" charset="0"/>
                <a:ea typeface="MS PGothic" pitchFamily="34" charset="-128"/>
              </a:rPr>
              <a:t>is called an </a:t>
            </a:r>
            <a:r>
              <a:rPr lang="en-US" altLang="ja-JP" sz="2800" i="1">
                <a:solidFill>
                  <a:srgbClr val="FF0066"/>
                </a:solidFill>
                <a:latin typeface="Tahoma" pitchFamily="34" charset="0"/>
                <a:ea typeface="MS PGothic" pitchFamily="34" charset="-128"/>
              </a:rPr>
              <a:t>Epoch</a:t>
            </a:r>
            <a:r>
              <a:rPr lang="en-US" altLang="ja-JP" sz="2800">
                <a:solidFill>
                  <a:srgbClr val="FF0066"/>
                </a:solidFill>
                <a:latin typeface="Tahoma" pitchFamily="34" charset="0"/>
                <a:ea typeface="MS PGothic" pitchFamily="34" charset="-128"/>
              </a:rPr>
              <a:t>. </a:t>
            </a:r>
          </a:p>
        </p:txBody>
      </p:sp>
      <p:sp>
        <p:nvSpPr>
          <p:cNvPr id="192517" name="Rectangle 5"/>
          <p:cNvSpPr>
            <a:spLocks noChangeArrowheads="1"/>
          </p:cNvSpPr>
          <p:nvPr/>
        </p:nvSpPr>
        <p:spPr bwMode="auto">
          <a:xfrm>
            <a:off x="0" y="4572000"/>
            <a:ext cx="4876800" cy="519113"/>
          </a:xfrm>
          <a:prstGeom prst="rect">
            <a:avLst/>
          </a:prstGeom>
          <a:noFill/>
          <a:ln w="9525">
            <a:noFill/>
            <a:miter lim="800000"/>
            <a:headEnd/>
            <a:tailEnd/>
          </a:ln>
        </p:spPr>
        <p:txBody>
          <a:bodyPr wrap="none" anchor="ctr">
            <a:spAutoFit/>
          </a:bodyPr>
          <a:lstStyle/>
          <a:p>
            <a:r>
              <a:rPr lang="en-US" altLang="ja-JP" sz="2800">
                <a:latin typeface="Tahoma" pitchFamily="34" charset="0"/>
                <a:ea typeface="MS PGothic" pitchFamily="34" charset="-128"/>
              </a:rPr>
              <a:t>Batch mode is more accurate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1524000" y="254000"/>
            <a:ext cx="5148263" cy="519113"/>
          </a:xfrm>
          <a:prstGeom prst="rect">
            <a:avLst/>
          </a:prstGeom>
          <a:noFill/>
          <a:ln w="9525">
            <a:noFill/>
            <a:miter lim="800000"/>
            <a:headEnd/>
            <a:tailEnd/>
          </a:ln>
        </p:spPr>
        <p:txBody>
          <a:bodyPr wrap="none">
            <a:spAutoFit/>
          </a:bodyPr>
          <a:lstStyle/>
          <a:p>
            <a:r>
              <a:rPr lang="en-US" altLang="ja-JP" sz="2800" b="1">
                <a:latin typeface="Tahoma" pitchFamily="34" charset="0"/>
                <a:ea typeface="MS PGothic" pitchFamily="34" charset="-128"/>
              </a:rPr>
              <a:t>BATCH MODE OF TRAINING</a:t>
            </a:r>
            <a:endParaRPr lang="en-US" sz="2800" b="1">
              <a:latin typeface="Tahoma" pitchFamily="34" charset="0"/>
            </a:endParaRPr>
          </a:p>
        </p:txBody>
      </p:sp>
      <p:sp>
        <p:nvSpPr>
          <p:cNvPr id="193539" name="Rectangle 3"/>
          <p:cNvSpPr>
            <a:spLocks noChangeArrowheads="1"/>
          </p:cNvSpPr>
          <p:nvPr/>
        </p:nvSpPr>
        <p:spPr bwMode="auto">
          <a:xfrm>
            <a:off x="-65088" y="925513"/>
            <a:ext cx="9031288" cy="955675"/>
          </a:xfrm>
          <a:prstGeom prst="rect">
            <a:avLst/>
          </a:prstGeom>
          <a:noFill/>
          <a:ln w="9525">
            <a:noFill/>
            <a:miter lim="800000"/>
            <a:headEnd/>
            <a:tailEnd/>
          </a:ln>
        </p:spPr>
        <p:txBody>
          <a:bodyPr wrap="none" anchor="ctr">
            <a:spAutoFit/>
          </a:bodyPr>
          <a:lstStyle/>
          <a:p>
            <a:pPr algn="just"/>
            <a:r>
              <a:rPr lang="en-US" sz="2800">
                <a:latin typeface="Tahoma" pitchFamily="34" charset="0"/>
              </a:rPr>
              <a:t>The steps involved in batch mode can be summarized</a:t>
            </a:r>
          </a:p>
          <a:p>
            <a:pPr algn="just"/>
            <a:r>
              <a:rPr lang="en-US" sz="2800">
                <a:latin typeface="Tahoma" pitchFamily="34" charset="0"/>
              </a:rPr>
              <a:t>as follows:</a:t>
            </a:r>
          </a:p>
        </p:txBody>
      </p:sp>
      <p:sp>
        <p:nvSpPr>
          <p:cNvPr id="193540" name="Rectangle 4"/>
          <p:cNvSpPr>
            <a:spLocks noChangeArrowheads="1"/>
          </p:cNvSpPr>
          <p:nvPr/>
        </p:nvSpPr>
        <p:spPr bwMode="auto">
          <a:xfrm>
            <a:off x="0" y="2286000"/>
            <a:ext cx="3865563"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1) Initialize the weights</a:t>
            </a:r>
          </a:p>
        </p:txBody>
      </p:sp>
      <p:sp>
        <p:nvSpPr>
          <p:cNvPr id="193541" name="Rectangle 5"/>
          <p:cNvSpPr>
            <a:spLocks noChangeArrowheads="1"/>
          </p:cNvSpPr>
          <p:nvPr/>
        </p:nvSpPr>
        <p:spPr bwMode="auto">
          <a:xfrm>
            <a:off x="0" y="3124200"/>
            <a:ext cx="4341813"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2) Submit the pattern p=1</a:t>
            </a:r>
          </a:p>
        </p:txBody>
      </p:sp>
      <p:sp>
        <p:nvSpPr>
          <p:cNvPr id="193542" name="Rectangle 6"/>
          <p:cNvSpPr>
            <a:spLocks noChangeArrowheads="1"/>
          </p:cNvSpPr>
          <p:nvPr/>
        </p:nvSpPr>
        <p:spPr bwMode="auto">
          <a:xfrm>
            <a:off x="0" y="4614863"/>
            <a:ext cx="8915400" cy="523875"/>
          </a:xfrm>
          <a:prstGeom prst="rect">
            <a:avLst/>
          </a:prstGeom>
          <a:noFill/>
          <a:ln w="9525">
            <a:noFill/>
            <a:miter lim="800000"/>
            <a:headEnd/>
            <a:tailEnd/>
          </a:ln>
        </p:spPr>
        <p:txBody>
          <a:bodyPr anchor="ctr">
            <a:spAutoFit/>
          </a:bodyPr>
          <a:lstStyle/>
          <a:p>
            <a:pPr algn="just"/>
            <a:r>
              <a:rPr lang="en-US" sz="2800">
                <a:latin typeface="Tahoma" pitchFamily="34" charset="0"/>
              </a:rPr>
              <a:t>3)   Calculate and store error at all output nodes. </a:t>
            </a:r>
            <a:endParaRPr lang="en-US" sz="2000" baseline="-25000">
              <a:latin typeface="Tahoma" pitchFamily="34" charset="0"/>
            </a:endParaRPr>
          </a:p>
        </p:txBody>
      </p:sp>
      <p:sp>
        <p:nvSpPr>
          <p:cNvPr id="193543" name="Rectangle 7"/>
          <p:cNvSpPr>
            <a:spLocks noChangeArrowheads="1"/>
          </p:cNvSpPr>
          <p:nvPr/>
        </p:nvSpPr>
        <p:spPr bwMode="auto">
          <a:xfrm>
            <a:off x="0" y="5943600"/>
            <a:ext cx="7548563" cy="519113"/>
          </a:xfrm>
          <a:prstGeom prst="rect">
            <a:avLst/>
          </a:prstGeom>
          <a:noFill/>
          <a:ln w="9525">
            <a:noFill/>
            <a:miter lim="800000"/>
            <a:headEnd/>
            <a:tailEnd/>
          </a:ln>
        </p:spPr>
        <p:txBody>
          <a:bodyPr wrap="none" anchor="ctr">
            <a:spAutoFit/>
          </a:bodyPr>
          <a:lstStyle/>
          <a:p>
            <a:pPr algn="just"/>
            <a:r>
              <a:rPr lang="en-US" sz="2800">
                <a:latin typeface="Tahoma" pitchFamily="34" charset="0"/>
              </a:rPr>
              <a:t>4) If p&lt; N,  then p → p + 1 and go to step (2)</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a:off x="0" y="533400"/>
            <a:ext cx="8729663" cy="579438"/>
          </a:xfrm>
          <a:prstGeom prst="rect">
            <a:avLst/>
          </a:prstGeom>
          <a:noFill/>
          <a:ln w="9525">
            <a:noFill/>
            <a:miter lim="800000"/>
            <a:headEnd/>
            <a:tailEnd/>
          </a:ln>
        </p:spPr>
        <p:txBody>
          <a:bodyPr wrap="none" anchor="ctr">
            <a:spAutoFit/>
          </a:bodyPr>
          <a:lstStyle/>
          <a:p>
            <a:r>
              <a:rPr lang="en-US" sz="3200">
                <a:latin typeface="Times New Roman" pitchFamily="18" charset="0"/>
                <a:ea typeface="MS Mincho" pitchFamily="49" charset="-128"/>
                <a:cs typeface="Times New Roman" pitchFamily="18" charset="0"/>
              </a:rPr>
              <a:t>6) Calculate average error at all output nodes(1 to </a:t>
            </a:r>
            <a:r>
              <a:rPr lang="en-US" sz="3200" b="1">
                <a:latin typeface="Times New Roman" pitchFamily="18" charset="0"/>
                <a:ea typeface="MS Mincho" pitchFamily="49" charset="-128"/>
                <a:cs typeface="Times New Roman" pitchFamily="18" charset="0"/>
              </a:rPr>
              <a:t>k</a:t>
            </a:r>
            <a:r>
              <a:rPr lang="en-US" sz="3200">
                <a:latin typeface="Times New Roman" pitchFamily="18" charset="0"/>
                <a:ea typeface="MS Mincho" pitchFamily="49" charset="-128"/>
                <a:cs typeface="Times New Roman" pitchFamily="18" charset="0"/>
              </a:rPr>
              <a:t>)</a:t>
            </a:r>
          </a:p>
        </p:txBody>
      </p:sp>
      <p:sp>
        <p:nvSpPr>
          <p:cNvPr id="30725" name="Rectangle 6"/>
          <p:cNvSpPr>
            <a:spLocks noChangeArrowheads="1"/>
          </p:cNvSpPr>
          <p:nvPr/>
        </p:nvSpPr>
        <p:spPr bwMode="auto">
          <a:xfrm>
            <a:off x="2955925" y="3829050"/>
            <a:ext cx="2366963" cy="304800"/>
          </a:xfrm>
          <a:prstGeom prst="rect">
            <a:avLst/>
          </a:prstGeom>
          <a:noFill/>
          <a:ln w="9525">
            <a:noFill/>
            <a:miter lim="800000"/>
            <a:headEnd/>
            <a:tailEnd/>
          </a:ln>
        </p:spPr>
        <p:txBody>
          <a:bodyPr wrap="none" anchor="ctr">
            <a:spAutoFit/>
          </a:bodyPr>
          <a:lstStyle/>
          <a:p>
            <a:r>
              <a:rPr lang="en-US" sz="1000">
                <a:latin typeface="Times New Roman" pitchFamily="18" charset="0"/>
                <a:ea typeface="MS Mincho" pitchFamily="49" charset="-128"/>
                <a:cs typeface="Times New Roman" pitchFamily="18" charset="0"/>
              </a:rPr>
              <a:t>                                                                   </a:t>
            </a:r>
            <a:r>
              <a:rPr lang="en-US" sz="1400">
                <a:latin typeface="Tahoma" pitchFamily="34"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graphicFrame>
        <p:nvGraphicFramePr>
          <p:cNvPr id="30722" name="Object 8"/>
          <p:cNvGraphicFramePr>
            <a:graphicFrameLocks noChangeAspect="1"/>
          </p:cNvGraphicFramePr>
          <p:nvPr>
            <p:ph sz="half" idx="1"/>
          </p:nvPr>
        </p:nvGraphicFramePr>
        <p:xfrm>
          <a:off x="3810000" y="1447800"/>
          <a:ext cx="2895600" cy="1701800"/>
        </p:xfrm>
        <a:graphic>
          <a:graphicData uri="http://schemas.openxmlformats.org/presentationml/2006/ole">
            <p:oleObj spid="_x0000_s281602" name="Equation" r:id="rId3" imgW="799920" imgH="469800" progId="Equation.3">
              <p:embed/>
            </p:oleObj>
          </a:graphicData>
        </a:graphic>
      </p:graphicFrame>
      <p:graphicFrame>
        <p:nvGraphicFramePr>
          <p:cNvPr id="30723" name="Object 10"/>
          <p:cNvGraphicFramePr>
            <a:graphicFrameLocks noChangeAspect="1"/>
          </p:cNvGraphicFramePr>
          <p:nvPr>
            <p:ph sz="half" idx="2"/>
          </p:nvPr>
        </p:nvGraphicFramePr>
        <p:xfrm>
          <a:off x="533400" y="1828800"/>
          <a:ext cx="3352800" cy="1238250"/>
        </p:xfrm>
        <a:graphic>
          <a:graphicData uri="http://schemas.openxmlformats.org/presentationml/2006/ole">
            <p:oleObj spid="_x0000_s281603" name="Equation" r:id="rId4" imgW="1066680" imgH="393480" progId="Equation.3">
              <p:embed/>
            </p:oleObj>
          </a:graphicData>
        </a:graphic>
      </p:graphicFrame>
      <p:sp>
        <p:nvSpPr>
          <p:cNvPr id="30726" name="Rectangle 13"/>
          <p:cNvSpPr>
            <a:spLocks noChangeArrowheads="1"/>
          </p:cNvSpPr>
          <p:nvPr/>
        </p:nvSpPr>
        <p:spPr bwMode="auto">
          <a:xfrm>
            <a:off x="0" y="3673475"/>
            <a:ext cx="9186863" cy="1373188"/>
          </a:xfrm>
          <a:prstGeom prst="rect">
            <a:avLst/>
          </a:prstGeom>
          <a:noFill/>
          <a:ln w="9525">
            <a:noFill/>
            <a:miter lim="800000"/>
            <a:headEnd/>
            <a:tailEnd/>
          </a:ln>
        </p:spPr>
        <p:txBody>
          <a:bodyPr wrap="none" anchor="ctr">
            <a:spAutoFit/>
          </a:bodyPr>
          <a:lstStyle/>
          <a:p>
            <a:pPr algn="just"/>
            <a:r>
              <a:rPr lang="en-US" sz="2800">
                <a:latin typeface="Tahoma" pitchFamily="34" charset="0"/>
              </a:rPr>
              <a:t>7) If (Error)</a:t>
            </a:r>
            <a:r>
              <a:rPr lang="en-US" sz="2800" baseline="-25000">
                <a:latin typeface="Tahoma" pitchFamily="34" charset="0"/>
              </a:rPr>
              <a:t>average</a:t>
            </a:r>
            <a:r>
              <a:rPr lang="en-US" sz="2800">
                <a:latin typeface="Tahoma" pitchFamily="34" charset="0"/>
              </a:rPr>
              <a:t>  is less than E</a:t>
            </a:r>
            <a:r>
              <a:rPr lang="en-US" sz="2800" baseline="-25000">
                <a:latin typeface="Tahoma" pitchFamily="34" charset="0"/>
              </a:rPr>
              <a:t>max</a:t>
            </a:r>
            <a:r>
              <a:rPr lang="en-US" sz="2800">
                <a:latin typeface="Tahoma" pitchFamily="34" charset="0"/>
              </a:rPr>
              <a:t>  Stop</a:t>
            </a:r>
          </a:p>
          <a:p>
            <a:pPr algn="just"/>
            <a:r>
              <a:rPr lang="en-US" sz="2800">
                <a:latin typeface="Tahoma" pitchFamily="34" charset="0"/>
              </a:rPr>
              <a:t> else</a:t>
            </a:r>
          </a:p>
          <a:p>
            <a:pPr algn="just"/>
            <a:r>
              <a:rPr lang="en-US" sz="2800">
                <a:latin typeface="Tahoma" pitchFamily="34" charset="0"/>
              </a:rPr>
              <a:t>Calculate  new weights (backward pass) and go to step 2</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26"/>
          <p:cNvSpPr>
            <a:spLocks noGrp="1" noChangeArrowheads="1"/>
          </p:cNvSpPr>
          <p:nvPr>
            <p:ph type="body" idx="1"/>
          </p:nvPr>
        </p:nvSpPr>
        <p:spPr>
          <a:xfrm>
            <a:off x="0" y="914400"/>
            <a:ext cx="8915400" cy="5943600"/>
          </a:xfrm>
        </p:spPr>
        <p:txBody>
          <a:bodyPr>
            <a:noAutofit/>
          </a:bodyPr>
          <a:lstStyle/>
          <a:p>
            <a:pPr algn="just" eaLnBrk="1" hangingPunct="1">
              <a:buClr>
                <a:schemeClr val="tx1"/>
              </a:buClr>
              <a:buSzTx/>
              <a:buFont typeface="Arial" pitchFamily="34" charset="0"/>
              <a:buChar char="●"/>
            </a:pPr>
            <a:r>
              <a:rPr lang="en-US" sz="2400" b="1" dirty="0" smtClean="0"/>
              <a:t>In general ANNs work on continuous (real valued) attributes. Therefore symbolic attributes are encoded into continuous ones.</a:t>
            </a:r>
          </a:p>
          <a:p>
            <a:pPr algn="just" eaLnBrk="1" hangingPunct="1">
              <a:buClr>
                <a:schemeClr val="tx1"/>
              </a:buClr>
              <a:buSzTx/>
              <a:buFont typeface="Arial" pitchFamily="34" charset="0"/>
              <a:buChar char="●"/>
            </a:pPr>
            <a:r>
              <a:rPr lang="en-US" sz="2400" b="1" dirty="0" smtClean="0">
                <a:sym typeface="Symbol" pitchFamily="18" charset="2"/>
              </a:rPr>
              <a:t>Attributes of different types may have different ranges of values which affect the training process. </a:t>
            </a:r>
          </a:p>
          <a:p>
            <a:pPr algn="just" eaLnBrk="1" hangingPunct="1">
              <a:buClr>
                <a:schemeClr val="tx1"/>
              </a:buClr>
              <a:buSzTx/>
              <a:buFont typeface="Arial" pitchFamily="34" charset="0"/>
              <a:buChar char="●"/>
            </a:pPr>
            <a:r>
              <a:rPr lang="en-US" sz="2400" b="1" dirty="0" smtClean="0">
                <a:sym typeface="Symbol" pitchFamily="18" charset="2"/>
              </a:rPr>
              <a:t>Normalization may be used, which scales each attribute to assume values between 0 and 1.</a:t>
            </a:r>
          </a:p>
          <a:p>
            <a:pPr algn="just" eaLnBrk="1" hangingPunct="1">
              <a:buClr>
                <a:schemeClr val="tx1"/>
              </a:buClr>
            </a:pPr>
            <a:endParaRPr lang="en-US" sz="2400" b="1" dirty="0" smtClean="0">
              <a:sym typeface="Symbol" pitchFamily="18" charset="2"/>
            </a:endParaRPr>
          </a:p>
          <a:p>
            <a:pPr algn="just" eaLnBrk="1" hangingPunct="1">
              <a:buClr>
                <a:schemeClr val="tx1"/>
              </a:buClr>
              <a:buFont typeface="Wingdings" pitchFamily="2" charset="2"/>
              <a:buNone/>
            </a:pPr>
            <a:r>
              <a:rPr lang="en-US" sz="2400" b="1" dirty="0" smtClean="0">
                <a:sym typeface="Symbol" pitchFamily="18" charset="2"/>
              </a:rPr>
              <a:t>	</a:t>
            </a:r>
          </a:p>
          <a:p>
            <a:pPr algn="just" eaLnBrk="1" hangingPunct="1">
              <a:buClr>
                <a:schemeClr val="tx1"/>
              </a:buClr>
              <a:buFont typeface="Wingdings" pitchFamily="2" charset="2"/>
              <a:buNone/>
            </a:pPr>
            <a:r>
              <a:rPr lang="en-US" sz="2400" b="1" dirty="0" smtClean="0">
                <a:sym typeface="Symbol" pitchFamily="18" charset="2"/>
              </a:rPr>
              <a:t>	</a:t>
            </a:r>
          </a:p>
          <a:p>
            <a:pPr algn="just" eaLnBrk="1" hangingPunct="1">
              <a:buClr>
                <a:schemeClr val="tx1"/>
              </a:buClr>
              <a:buFont typeface="Wingdings" pitchFamily="2" charset="2"/>
              <a:buNone/>
            </a:pPr>
            <a:endParaRPr lang="en-US" sz="2400" b="1" dirty="0" smtClean="0">
              <a:sym typeface="Symbol" pitchFamily="18" charset="2"/>
            </a:endParaRPr>
          </a:p>
          <a:p>
            <a:pPr algn="just" eaLnBrk="1" hangingPunct="1">
              <a:buClr>
                <a:schemeClr val="tx1"/>
              </a:buClr>
              <a:buFont typeface="Wingdings" pitchFamily="2" charset="2"/>
              <a:buNone/>
            </a:pPr>
            <a:r>
              <a:rPr lang="en-US" sz="2400" b="1" dirty="0" smtClean="0">
                <a:sym typeface="Symbol" pitchFamily="18" charset="2"/>
              </a:rPr>
              <a:t>for each value x</a:t>
            </a:r>
            <a:r>
              <a:rPr lang="en-US" sz="2400" b="1" baseline="-25000" dirty="0" smtClean="0">
                <a:sym typeface="Symbol" pitchFamily="18" charset="2"/>
              </a:rPr>
              <a:t>i</a:t>
            </a:r>
            <a:r>
              <a:rPr lang="en-US" sz="2400" b="1" dirty="0" smtClean="0">
                <a:sym typeface="Symbol" pitchFamily="18" charset="2"/>
              </a:rPr>
              <a:t> of </a:t>
            </a:r>
            <a:r>
              <a:rPr lang="en-US" sz="2400" b="1" dirty="0" err="1" smtClean="0">
                <a:sym typeface="Symbol" pitchFamily="18" charset="2"/>
              </a:rPr>
              <a:t>i</a:t>
            </a:r>
            <a:r>
              <a:rPr lang="en-US" sz="2400" b="1" baseline="30000" dirty="0" err="1" smtClean="0">
                <a:sym typeface="Symbol" pitchFamily="18" charset="2"/>
              </a:rPr>
              <a:t>th</a:t>
            </a:r>
            <a:r>
              <a:rPr lang="en-US" sz="2400" b="1" dirty="0" smtClean="0">
                <a:sym typeface="Symbol" pitchFamily="18" charset="2"/>
              </a:rPr>
              <a:t> attribute, min</a:t>
            </a:r>
            <a:r>
              <a:rPr lang="en-US" sz="2400" b="1" baseline="-25000" dirty="0" smtClean="0">
                <a:sym typeface="Symbol" pitchFamily="18" charset="2"/>
              </a:rPr>
              <a:t>i</a:t>
            </a:r>
            <a:r>
              <a:rPr lang="en-US" sz="2400" b="1" dirty="0" smtClean="0">
                <a:sym typeface="Symbol" pitchFamily="18" charset="2"/>
              </a:rPr>
              <a:t> and max</a:t>
            </a:r>
            <a:r>
              <a:rPr lang="en-US" sz="2400" b="1" baseline="-25000" dirty="0" smtClean="0">
                <a:sym typeface="Symbol" pitchFamily="18" charset="2"/>
              </a:rPr>
              <a:t>i </a:t>
            </a:r>
            <a:r>
              <a:rPr lang="en-US" sz="2400" b="1" dirty="0" smtClean="0">
                <a:sym typeface="Symbol" pitchFamily="18" charset="2"/>
              </a:rPr>
              <a:t> are the minimum and maximum  value of that attribute over the training set.</a:t>
            </a:r>
            <a:r>
              <a:rPr lang="en-US" sz="3600" b="1" dirty="0" smtClean="0">
                <a:sym typeface="Symbol" pitchFamily="18" charset="2"/>
              </a:rPr>
              <a:t>    </a:t>
            </a:r>
            <a:endParaRPr lang="en-US" sz="3600" b="1" dirty="0" smtClean="0">
              <a:solidFill>
                <a:schemeClr val="accent2"/>
              </a:solidFill>
              <a:sym typeface="Symbol" pitchFamily="18" charset="2"/>
            </a:endParaRPr>
          </a:p>
        </p:txBody>
      </p:sp>
      <p:sp>
        <p:nvSpPr>
          <p:cNvPr id="15364" name="Rectangle 1027"/>
          <p:cNvSpPr>
            <a:spLocks noChangeArrowheads="1"/>
          </p:cNvSpPr>
          <p:nvPr/>
        </p:nvSpPr>
        <p:spPr bwMode="auto">
          <a:xfrm>
            <a:off x="0" y="0"/>
            <a:ext cx="7772400" cy="990600"/>
          </a:xfrm>
          <a:prstGeom prst="rect">
            <a:avLst/>
          </a:prstGeom>
          <a:noFill/>
          <a:ln w="9525">
            <a:noFill/>
            <a:miter lim="800000"/>
            <a:headEnd/>
            <a:tailEnd/>
          </a:ln>
        </p:spPr>
        <p:txBody>
          <a:bodyPr anchor="ctr"/>
          <a:lstStyle/>
          <a:p>
            <a:r>
              <a:rPr lang="en-US" sz="4200" dirty="0">
                <a:solidFill>
                  <a:schemeClr val="tx2"/>
                </a:solidFill>
                <a:latin typeface="Times New Roman" pitchFamily="18" charset="0"/>
              </a:rPr>
              <a:t>Data Representation </a:t>
            </a:r>
          </a:p>
        </p:txBody>
      </p:sp>
      <p:graphicFrame>
        <p:nvGraphicFramePr>
          <p:cNvPr id="15362" name="Object 1029"/>
          <p:cNvGraphicFramePr>
            <a:graphicFrameLocks noChangeAspect="1"/>
          </p:cNvGraphicFramePr>
          <p:nvPr/>
        </p:nvGraphicFramePr>
        <p:xfrm>
          <a:off x="3048000" y="3561080"/>
          <a:ext cx="2895600" cy="1182370"/>
        </p:xfrm>
        <a:graphic>
          <a:graphicData uri="http://schemas.openxmlformats.org/presentationml/2006/ole">
            <p:oleObj spid="_x0000_s282626" name="Equation" r:id="rId4" imgW="105408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 calcmode="lin" valueType="num">
                                      <p:cBhvr additive="base">
                                        <p:cTn id="1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363">
                                            <p:txEl>
                                              <p:pRg st="1" end="1"/>
                                            </p:txEl>
                                          </p:spTgt>
                                        </p:tgtEl>
                                        <p:attrNameLst>
                                          <p:attrName>style.visibility</p:attrName>
                                        </p:attrNameLst>
                                      </p:cBhvr>
                                      <p:to>
                                        <p:strVal val="visible"/>
                                      </p:to>
                                    </p:set>
                                    <p:anim calcmode="lin" valueType="num">
                                      <p:cBhvr additive="base">
                                        <p:cTn id="17"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363">
                                            <p:txEl>
                                              <p:pRg st="2" end="2"/>
                                            </p:txEl>
                                          </p:spTgt>
                                        </p:tgtEl>
                                        <p:attrNameLst>
                                          <p:attrName>style.visibility</p:attrName>
                                        </p:attrNameLst>
                                      </p:cBhvr>
                                      <p:to>
                                        <p:strVal val="visible"/>
                                      </p:to>
                                    </p:set>
                                    <p:anim calcmode="lin" valueType="num">
                                      <p:cBhvr additive="base">
                                        <p:cTn id="21"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362"/>
                                        </p:tgtEl>
                                        <p:attrNameLst>
                                          <p:attrName>style.visibility</p:attrName>
                                        </p:attrNameLst>
                                      </p:cBhvr>
                                      <p:to>
                                        <p:strVal val="visible"/>
                                      </p:to>
                                    </p:set>
                                    <p:anim calcmode="lin" valueType="num">
                                      <p:cBhvr additive="base">
                                        <p:cTn id="27" dur="500" fill="hold"/>
                                        <p:tgtEl>
                                          <p:spTgt spid="15362"/>
                                        </p:tgtEl>
                                        <p:attrNameLst>
                                          <p:attrName>ppt_x</p:attrName>
                                        </p:attrNameLst>
                                      </p:cBhvr>
                                      <p:tavLst>
                                        <p:tav tm="0">
                                          <p:val>
                                            <p:strVal val="#ppt_x"/>
                                          </p:val>
                                        </p:tav>
                                        <p:tav tm="100000">
                                          <p:val>
                                            <p:strVal val="#ppt_x"/>
                                          </p:val>
                                        </p:tav>
                                      </p:tavLst>
                                    </p:anim>
                                    <p:anim calcmode="lin" valueType="num">
                                      <p:cBhvr additive="base">
                                        <p:cTn id="2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363">
                                            <p:txEl>
                                              <p:pRg st="0" end="0"/>
                                            </p:txEl>
                                          </p:spTgt>
                                        </p:tgtEl>
                                        <p:attrNameLst>
                                          <p:attrName>style.visibility</p:attrName>
                                        </p:attrNameLst>
                                      </p:cBhvr>
                                      <p:to>
                                        <p:strVal val="visible"/>
                                      </p:to>
                                    </p:set>
                                    <p:anim calcmode="lin" valueType="num">
                                      <p:cBhvr additive="base">
                                        <p:cTn id="3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363">
                                            <p:txEl>
                                              <p:pRg st="1" end="1"/>
                                            </p:txEl>
                                          </p:spTgt>
                                        </p:tgtEl>
                                        <p:attrNameLst>
                                          <p:attrName>style.visibility</p:attrName>
                                        </p:attrNameLst>
                                      </p:cBhvr>
                                      <p:to>
                                        <p:strVal val="visible"/>
                                      </p:to>
                                    </p:set>
                                    <p:anim calcmode="lin" valueType="num">
                                      <p:cBhvr additive="base">
                                        <p:cTn id="39"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363">
                                            <p:txEl>
                                              <p:pRg st="2" end="2"/>
                                            </p:txEl>
                                          </p:spTgt>
                                        </p:tgtEl>
                                        <p:attrNameLst>
                                          <p:attrName>style.visibility</p:attrName>
                                        </p:attrNameLst>
                                      </p:cBhvr>
                                      <p:to>
                                        <p:strVal val="visible"/>
                                      </p:to>
                                    </p:set>
                                    <p:anim calcmode="lin" valueType="num">
                                      <p:cBhvr additive="base">
                                        <p:cTn id="45"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5363">
                                            <p:txEl>
                                              <p:pRg st="4" end="4"/>
                                            </p:txEl>
                                          </p:spTgt>
                                        </p:tgtEl>
                                        <p:attrNameLst>
                                          <p:attrName>style.visibility</p:attrName>
                                        </p:attrNameLst>
                                      </p:cBhvr>
                                      <p:to>
                                        <p:strVal val="visible"/>
                                      </p:to>
                                    </p:set>
                                    <p:anim calcmode="lin" valueType="num">
                                      <p:cBhvr additive="base">
                                        <p:cTn id="51"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363">
                                            <p:txEl>
                                              <p:pRg st="5" end="5"/>
                                            </p:txEl>
                                          </p:spTgt>
                                        </p:tgtEl>
                                        <p:attrNameLst>
                                          <p:attrName>style.visibility</p:attrName>
                                        </p:attrNameLst>
                                      </p:cBhvr>
                                      <p:to>
                                        <p:strVal val="visible"/>
                                      </p:to>
                                    </p:set>
                                    <p:anim calcmode="lin" valueType="num">
                                      <p:cBhvr additive="base">
                                        <p:cTn id="57"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363">
                                            <p:txEl>
                                              <p:pRg st="7" end="7"/>
                                            </p:txEl>
                                          </p:spTgt>
                                        </p:tgtEl>
                                        <p:attrNameLst>
                                          <p:attrName>style.visibility</p:attrName>
                                        </p:attrNameLst>
                                      </p:cBhvr>
                                      <p:to>
                                        <p:strVal val="visible"/>
                                      </p:to>
                                    </p:set>
                                    <p:anim calcmode="lin" valueType="num">
                                      <p:cBhvr additive="base">
                                        <p:cTn id="63"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53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P spid="1536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BAA4F3F-D960-4D20-A5EC-7FC4EACC4752}" type="slidenum">
              <a:rPr lang="en-US" altLang="en-US"/>
              <a:pPr/>
              <a:t>98</a:t>
            </a:fld>
            <a:endParaRPr lang="en-US" altLang="en-US"/>
          </a:p>
        </p:txBody>
      </p:sp>
      <p:sp>
        <p:nvSpPr>
          <p:cNvPr id="33794" name="Rectangle 2"/>
          <p:cNvSpPr>
            <a:spLocks noGrp="1" noChangeArrowheads="1"/>
          </p:cNvSpPr>
          <p:nvPr>
            <p:ph type="title"/>
          </p:nvPr>
        </p:nvSpPr>
        <p:spPr>
          <a:xfrm>
            <a:off x="457200" y="0"/>
            <a:ext cx="8229600" cy="1143000"/>
          </a:xfrm>
        </p:spPr>
        <p:txBody>
          <a:bodyPr>
            <a:normAutofit fontScale="90000"/>
          </a:bodyPr>
          <a:lstStyle/>
          <a:p>
            <a:r>
              <a:rPr lang="en-US" altLang="ko-KR" sz="3200" b="1" dirty="0" smtClean="0">
                <a:ea typeface="Gulim" pitchFamily="34" charset="-127"/>
              </a:rPr>
              <a:t/>
            </a:r>
            <a:br>
              <a:rPr lang="en-US" altLang="ko-KR" sz="3200" b="1" dirty="0" smtClean="0">
                <a:ea typeface="Gulim" pitchFamily="34" charset="-127"/>
              </a:rPr>
            </a:br>
            <a:r>
              <a:rPr lang="en-US" altLang="ko-KR" sz="3200" b="1" dirty="0" smtClean="0">
                <a:ea typeface="Gulim" pitchFamily="34" charset="-127"/>
              </a:rPr>
              <a:t>MULTILAYER </a:t>
            </a:r>
            <a:r>
              <a:rPr lang="en-US" altLang="ko-KR" sz="3200" b="1" dirty="0">
                <a:ea typeface="Gulim" pitchFamily="34" charset="-127"/>
              </a:rPr>
              <a:t>NETWORKS AND THE BACKPROPOGATION ALGORITHM</a:t>
            </a:r>
            <a:endParaRPr lang="en-US" sz="3200" b="1" dirty="0"/>
          </a:p>
        </p:txBody>
      </p:sp>
      <p:sp>
        <p:nvSpPr>
          <p:cNvPr id="33795" name="Rectangle 3"/>
          <p:cNvSpPr>
            <a:spLocks noGrp="1" noChangeArrowheads="1"/>
          </p:cNvSpPr>
          <p:nvPr>
            <p:ph type="body" idx="1"/>
          </p:nvPr>
        </p:nvSpPr>
        <p:spPr>
          <a:xfrm>
            <a:off x="457200" y="1600200"/>
            <a:ext cx="8229600" cy="5257800"/>
          </a:xfrm>
        </p:spPr>
        <p:txBody>
          <a:bodyPr>
            <a:normAutofit lnSpcReduction="10000"/>
          </a:bodyPr>
          <a:lstStyle/>
          <a:p>
            <a:pPr>
              <a:lnSpc>
                <a:spcPct val="90000"/>
              </a:lnSpc>
            </a:pPr>
            <a:r>
              <a:rPr lang="en-US" altLang="ko-KR" sz="2800" dirty="0">
                <a:ea typeface="Gulim" pitchFamily="34" charset="-127"/>
              </a:rPr>
              <a:t>Single </a:t>
            </a:r>
            <a:r>
              <a:rPr lang="en-US" altLang="ko-KR" sz="2800" dirty="0" err="1">
                <a:ea typeface="Gulim" pitchFamily="34" charset="-127"/>
              </a:rPr>
              <a:t>perceptrons</a:t>
            </a:r>
            <a:r>
              <a:rPr lang="en-US" altLang="ko-KR" sz="2800" dirty="0">
                <a:ea typeface="Gulim" pitchFamily="34" charset="-127"/>
              </a:rPr>
              <a:t> can only express linear decision surfaces. In contrast, the kind of multilayer networks learned by the </a:t>
            </a:r>
            <a:r>
              <a:rPr lang="en-US" altLang="ko-KR" sz="2800" dirty="0" err="1">
                <a:ea typeface="Gulim" pitchFamily="34" charset="-127"/>
              </a:rPr>
              <a:t>backpropagation</a:t>
            </a:r>
            <a:r>
              <a:rPr lang="en-US" altLang="ko-KR" sz="2800" dirty="0">
                <a:ea typeface="Gulim" pitchFamily="34" charset="-127"/>
              </a:rPr>
              <a:t> algorithm are </a:t>
            </a:r>
            <a:r>
              <a:rPr lang="en-US" altLang="ko-KR" sz="2800" dirty="0" smtClean="0">
                <a:ea typeface="Gulim" pitchFamily="34" charset="-127"/>
              </a:rPr>
              <a:t>capable </a:t>
            </a:r>
            <a:r>
              <a:rPr lang="en-US" altLang="ko-KR" sz="2800" dirty="0">
                <a:ea typeface="Gulim" pitchFamily="34" charset="-127"/>
              </a:rPr>
              <a:t>of expressing a rich variety of </a:t>
            </a:r>
            <a:r>
              <a:rPr lang="en-US" altLang="ko-KR" sz="2800" b="1" dirty="0">
                <a:ea typeface="Gulim" pitchFamily="34" charset="-127"/>
              </a:rPr>
              <a:t>nonlinear </a:t>
            </a:r>
            <a:r>
              <a:rPr lang="en-US" altLang="ko-KR" sz="2800" dirty="0">
                <a:ea typeface="Gulim" pitchFamily="34" charset="-127"/>
              </a:rPr>
              <a:t>decision surfaces.</a:t>
            </a:r>
          </a:p>
          <a:p>
            <a:pPr>
              <a:lnSpc>
                <a:spcPct val="90000"/>
              </a:lnSpc>
              <a:buFont typeface="Wingdings" pitchFamily="2" charset="2"/>
              <a:buNone/>
            </a:pPr>
            <a:endParaRPr lang="en-US" altLang="ko-KR" sz="2100" b="1" dirty="0" smtClean="0">
              <a:ea typeface="Gulim" pitchFamily="34" charset="-127"/>
            </a:endParaRPr>
          </a:p>
          <a:p>
            <a:pPr>
              <a:lnSpc>
                <a:spcPct val="90000"/>
              </a:lnSpc>
              <a:buFont typeface="Wingdings" pitchFamily="2" charset="2"/>
              <a:buNone/>
            </a:pPr>
            <a:endParaRPr lang="en-US" altLang="ko-KR" sz="2100" b="1" dirty="0" smtClean="0">
              <a:ea typeface="Gulim" pitchFamily="34" charset="-127"/>
            </a:endParaRPr>
          </a:p>
          <a:p>
            <a:pPr>
              <a:lnSpc>
                <a:spcPct val="90000"/>
              </a:lnSpc>
              <a:buFont typeface="Wingdings" pitchFamily="2" charset="2"/>
              <a:buNone/>
            </a:pPr>
            <a:r>
              <a:rPr lang="en-US" altLang="ko-KR" sz="2800" b="1" dirty="0" smtClean="0">
                <a:ea typeface="Gulim" pitchFamily="34" charset="-127"/>
              </a:rPr>
              <a:t>A </a:t>
            </a:r>
            <a:r>
              <a:rPr lang="en-US" altLang="ko-KR" sz="2800" b="1" dirty="0">
                <a:ea typeface="Gulim" pitchFamily="34" charset="-127"/>
              </a:rPr>
              <a:t>Differentiable Threshold Unit</a:t>
            </a:r>
            <a:endParaRPr lang="en-US" altLang="ko-KR" sz="2800" dirty="0">
              <a:ea typeface="Gulim" pitchFamily="34" charset="-127"/>
            </a:endParaRPr>
          </a:p>
          <a:p>
            <a:pPr>
              <a:lnSpc>
                <a:spcPct val="90000"/>
              </a:lnSpc>
            </a:pPr>
            <a:r>
              <a:rPr lang="en-US" altLang="ko-KR" sz="2800" dirty="0">
                <a:ea typeface="Gulim" pitchFamily="34" charset="-127"/>
              </a:rPr>
              <a:t>What type of unit as the basis for multilayer networks ?</a:t>
            </a:r>
          </a:p>
          <a:p>
            <a:pPr lvl="1">
              <a:lnSpc>
                <a:spcPct val="90000"/>
              </a:lnSpc>
              <a:buFont typeface="Wingdings" pitchFamily="2" charset="2"/>
              <a:buNone/>
            </a:pPr>
            <a:r>
              <a:rPr lang="en-US" altLang="ko-KR" sz="2400" dirty="0">
                <a:ea typeface="Gulim" pitchFamily="34" charset="-127"/>
                <a:sym typeface="Symbol" pitchFamily="18" charset="2"/>
              </a:rPr>
              <a:t></a:t>
            </a:r>
            <a:r>
              <a:rPr lang="en-US" altLang="ko-KR" sz="2400" dirty="0">
                <a:ea typeface="Gulim" pitchFamily="34" charset="-127"/>
              </a:rPr>
              <a:t> </a:t>
            </a:r>
            <a:r>
              <a:rPr lang="en-US" altLang="ko-KR" sz="2400" dirty="0" err="1">
                <a:ea typeface="Gulim" pitchFamily="34" charset="-127"/>
              </a:rPr>
              <a:t>Perceptron</a:t>
            </a:r>
            <a:r>
              <a:rPr lang="en-US" altLang="ko-KR" sz="2400" dirty="0">
                <a:ea typeface="Gulim" pitchFamily="34" charset="-127"/>
              </a:rPr>
              <a:t> : not differentiable -&gt; can’t use gradient descent</a:t>
            </a:r>
            <a:endParaRPr lang="en-US" altLang="ko-KR" sz="2400" dirty="0">
              <a:ea typeface="Gulim" pitchFamily="34" charset="-127"/>
              <a:sym typeface="Symbol" pitchFamily="18" charset="2"/>
            </a:endParaRPr>
          </a:p>
          <a:p>
            <a:pPr lvl="1">
              <a:lnSpc>
                <a:spcPct val="90000"/>
              </a:lnSpc>
              <a:buFont typeface="Wingdings" pitchFamily="2" charset="2"/>
              <a:buNone/>
            </a:pPr>
            <a:endParaRPr lang="en-US" altLang="ko-KR" sz="2400" dirty="0">
              <a:ea typeface="Gulim" pitchFamily="34" charset="-127"/>
              <a:sym typeface="Symbol" pitchFamily="18" charset="2"/>
            </a:endParaRPr>
          </a:p>
          <a:p>
            <a:pPr lvl="1">
              <a:lnSpc>
                <a:spcPct val="90000"/>
              </a:lnSpc>
              <a:buFont typeface="Wingdings" pitchFamily="2" charset="2"/>
              <a:buNone/>
            </a:pPr>
            <a:r>
              <a:rPr lang="en-US" altLang="ko-KR" sz="2400" dirty="0">
                <a:ea typeface="Gulim" pitchFamily="34" charset="-127"/>
                <a:sym typeface="Symbol" pitchFamily="18" charset="2"/>
              </a:rPr>
              <a:t></a:t>
            </a:r>
            <a:r>
              <a:rPr lang="en-US" altLang="ko-KR" sz="2400" dirty="0">
                <a:ea typeface="Gulim" pitchFamily="34" charset="-127"/>
              </a:rPr>
              <a:t> Sigmoid Unit : </a:t>
            </a:r>
            <a:r>
              <a:rPr lang="en-US" altLang="ko-KR" sz="2400" i="1" dirty="0">
                <a:ea typeface="Gulim" pitchFamily="34" charset="-127"/>
              </a:rPr>
              <a:t>smoothed</a:t>
            </a:r>
            <a:r>
              <a:rPr lang="en-US" altLang="ko-KR" sz="2400" dirty="0">
                <a:ea typeface="Gulim" pitchFamily="34" charset="-127"/>
              </a:rPr>
              <a:t>, </a:t>
            </a:r>
            <a:r>
              <a:rPr lang="en-US" altLang="ko-KR" sz="2400" i="1" dirty="0">
                <a:ea typeface="Gulim" pitchFamily="34" charset="-127"/>
              </a:rPr>
              <a:t>differentiable threshold function</a:t>
            </a:r>
            <a:endParaRPr lang="en-US" sz="2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ppt_x"/>
                                          </p:val>
                                        </p:tav>
                                        <p:tav tm="100000">
                                          <p:val>
                                            <p:strVal val="#ppt_x"/>
                                          </p:val>
                                        </p:tav>
                                      </p:tavLst>
                                    </p:anim>
                                    <p:anim calcmode="lin" valueType="num">
                                      <p:cBhvr additive="base">
                                        <p:cTn id="8"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xEl>
                                              <p:pRg st="0" end="0"/>
                                            </p:txEl>
                                          </p:spTgt>
                                        </p:tgtEl>
                                        <p:attrNameLst>
                                          <p:attrName>style.visibility</p:attrName>
                                        </p:attrNameLst>
                                      </p:cBhvr>
                                      <p:to>
                                        <p:strVal val="visible"/>
                                      </p:to>
                                    </p:set>
                                    <p:anim calcmode="lin" valueType="num">
                                      <p:cBhvr additive="base">
                                        <p:cTn id="13"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8BC9F54-E416-4893-89F7-E02F2516EC72}" type="slidenum">
              <a:rPr lang="en-US" altLang="en-US"/>
              <a:pPr/>
              <a:t>99</a:t>
            </a:fld>
            <a:endParaRPr lang="en-US" altLang="en-US"/>
          </a:p>
        </p:txBody>
      </p:sp>
      <p:sp>
        <p:nvSpPr>
          <p:cNvPr id="40962" name="Rectangle 2"/>
          <p:cNvSpPr>
            <a:spLocks noGrp="1" noChangeArrowheads="1"/>
          </p:cNvSpPr>
          <p:nvPr>
            <p:ph type="title"/>
          </p:nvPr>
        </p:nvSpPr>
        <p:spPr>
          <a:xfrm>
            <a:off x="0" y="274638"/>
            <a:ext cx="9144000" cy="1143000"/>
          </a:xfrm>
        </p:spPr>
        <p:txBody>
          <a:bodyPr>
            <a:normAutofit/>
          </a:bodyPr>
          <a:lstStyle/>
          <a:p>
            <a:pPr algn="l"/>
            <a:r>
              <a:rPr lang="en-US" altLang="ko-KR" sz="3200" b="1" dirty="0">
                <a:solidFill>
                  <a:srgbClr val="FF0000"/>
                </a:solidFill>
                <a:ea typeface="Gulim" pitchFamily="34" charset="-127"/>
              </a:rPr>
              <a:t>REMARKS ON THE BACKPROPAGATION ALGORITHM </a:t>
            </a:r>
            <a:endParaRPr lang="en-US" sz="3200" b="1" dirty="0">
              <a:solidFill>
                <a:srgbClr val="FF0000"/>
              </a:solidFill>
            </a:endParaRPr>
          </a:p>
        </p:txBody>
      </p:sp>
      <p:sp>
        <p:nvSpPr>
          <p:cNvPr id="40963" name="Rectangle 3"/>
          <p:cNvSpPr>
            <a:spLocks noGrp="1" noChangeArrowheads="1"/>
          </p:cNvSpPr>
          <p:nvPr>
            <p:ph type="body" idx="1"/>
          </p:nvPr>
        </p:nvSpPr>
        <p:spPr>
          <a:xfrm>
            <a:off x="457200" y="1600200"/>
            <a:ext cx="8229600" cy="5029200"/>
          </a:xfrm>
        </p:spPr>
        <p:txBody>
          <a:bodyPr>
            <a:normAutofit/>
          </a:bodyPr>
          <a:lstStyle/>
          <a:p>
            <a:r>
              <a:rPr lang="en-US" altLang="ko-KR" b="1" dirty="0">
                <a:ea typeface="Gulim" pitchFamily="34" charset="-127"/>
              </a:rPr>
              <a:t>Convergence and Local Minima</a:t>
            </a:r>
            <a:endParaRPr lang="en-US" altLang="ko-KR" dirty="0">
              <a:ea typeface="Gulim" pitchFamily="34" charset="-127"/>
            </a:endParaRPr>
          </a:p>
          <a:p>
            <a:pPr lvl="1"/>
            <a:r>
              <a:rPr lang="en-US" altLang="ko-KR" sz="3200" dirty="0">
                <a:ea typeface="Gulim" pitchFamily="34" charset="-127"/>
              </a:rPr>
              <a:t>Gradient descent to some local minimum</a:t>
            </a:r>
          </a:p>
          <a:p>
            <a:pPr lvl="2"/>
            <a:r>
              <a:rPr lang="en-US" altLang="ko-KR" sz="2800" dirty="0">
                <a:ea typeface="Gulim" pitchFamily="34" charset="-127"/>
              </a:rPr>
              <a:t>  Perhaps not global minimum</a:t>
            </a:r>
            <a:r>
              <a:rPr lang="en-US" altLang="ko-KR" sz="2800" dirty="0" smtClean="0">
                <a:ea typeface="Gulim" pitchFamily="34" charset="-127"/>
              </a:rPr>
              <a:t>...</a:t>
            </a:r>
          </a:p>
          <a:p>
            <a:pPr lvl="2"/>
            <a:endParaRPr lang="en-US" altLang="ko-KR" sz="2800" dirty="0">
              <a:ea typeface="Gulim" pitchFamily="34" charset="-127"/>
            </a:endParaRPr>
          </a:p>
          <a:p>
            <a:pPr lvl="1"/>
            <a:r>
              <a:rPr lang="en-US" altLang="ko-KR" sz="3200" dirty="0">
                <a:ea typeface="Gulim" pitchFamily="34" charset="-127"/>
              </a:rPr>
              <a:t>Heuristics to alleviate the problem of local minima</a:t>
            </a:r>
          </a:p>
          <a:p>
            <a:pPr lvl="2"/>
            <a:r>
              <a:rPr lang="en-US" altLang="ko-KR" sz="2800" dirty="0">
                <a:ea typeface="Gulim" pitchFamily="34" charset="-127"/>
              </a:rPr>
              <a:t>  Add momentum</a:t>
            </a:r>
          </a:p>
          <a:p>
            <a:pPr lvl="2"/>
            <a:r>
              <a:rPr lang="en-US" altLang="ko-KR" sz="2800" dirty="0" smtClean="0">
                <a:ea typeface="Gulim" pitchFamily="34" charset="-127"/>
              </a:rPr>
              <a:t>Train </a:t>
            </a:r>
            <a:r>
              <a:rPr lang="en-US" altLang="ko-KR" sz="2800" dirty="0">
                <a:ea typeface="Gulim" pitchFamily="34" charset="-127"/>
              </a:rPr>
              <a:t>multiple nets with different initial weights using the same data.</a:t>
            </a: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3486</TotalTime>
  <Words>4040</Words>
  <Application>Microsoft Office PowerPoint</Application>
  <PresentationFormat>On-screen Show (4:3)</PresentationFormat>
  <Paragraphs>480</Paragraphs>
  <Slides>116</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18" baseType="lpstr">
      <vt:lpstr>Office Theme</vt:lpstr>
      <vt:lpstr>Equation</vt:lpstr>
      <vt:lpstr> ARTIFICIAL NEURAL NETWORKS </vt:lpstr>
      <vt:lpstr>ARTIFICIAL NEURAL NETWORK</vt:lpstr>
      <vt:lpstr>Slide 3</vt:lpstr>
      <vt:lpstr>Slide 4</vt:lpstr>
      <vt:lpstr>Slide 5</vt:lpstr>
      <vt:lpstr>Slide 6</vt:lpstr>
      <vt:lpstr>NEURON</vt:lpstr>
      <vt:lpstr>Slide 8</vt:lpstr>
      <vt:lpstr>WHY USE ACTIVATION FUNCTIONS? </vt:lpstr>
      <vt:lpstr>Slide 10</vt:lpstr>
      <vt:lpstr>Slide 11</vt:lpstr>
      <vt:lpstr>Slide 12</vt:lpstr>
      <vt:lpstr>Slide 13</vt:lpstr>
      <vt:lpstr>Slide 14</vt:lpstr>
      <vt:lpstr>Slide 15</vt:lpstr>
      <vt:lpstr>Slide 16</vt:lpstr>
      <vt:lpstr>Slide 17</vt:lpstr>
      <vt:lpstr>Slide 18</vt:lpstr>
      <vt:lpstr>McCulloch and Pitt’s Model</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Supervised learning contd.</vt:lpstr>
      <vt:lpstr>Slide 44</vt:lpstr>
      <vt:lpstr>Unsupervised Learning</vt:lpstr>
      <vt:lpstr>Unsupervised learning </vt:lpstr>
      <vt:lpstr>Unsupervised(Self-organizing)</vt:lpstr>
      <vt:lpstr>When Reinforcement learning is used?</vt:lpstr>
      <vt:lpstr>Slide 49</vt:lpstr>
      <vt:lpstr>Slide 50</vt:lpstr>
      <vt:lpstr>Slide 51</vt:lpstr>
      <vt:lpstr>Perceptron training rule (cont.)</vt:lpstr>
      <vt:lpstr>Perceptron Learning Algorithm</vt:lpstr>
      <vt:lpstr>Slide 54</vt:lpstr>
      <vt:lpstr>Worked Example</vt:lpstr>
      <vt:lpstr>Slide 56</vt:lpstr>
      <vt:lpstr>Calculating the Error Values</vt:lpstr>
      <vt:lpstr>Calculating the New Weights</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Hypothesis Space</vt:lpstr>
      <vt:lpstr>The error surface</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 MULTILAYER NETWORKS AND THE BACKPROPOGATION ALGORITHM</vt:lpstr>
      <vt:lpstr>REMARKS ON THE BACKPROPAGATION ALGORITHM </vt:lpstr>
      <vt:lpstr>Adding Momentum</vt:lpstr>
      <vt:lpstr>Momentum in Backpropagation</vt:lpstr>
      <vt:lpstr>Adding Momentum </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ipcvostro</cp:lastModifiedBy>
  <cp:revision>254</cp:revision>
  <dcterms:created xsi:type="dcterms:W3CDTF">2006-08-16T00:00:00Z</dcterms:created>
  <dcterms:modified xsi:type="dcterms:W3CDTF">2014-11-14T09:12:36Z</dcterms:modified>
</cp:coreProperties>
</file>